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70" r:id="rId11"/>
    <p:sldId id="272" r:id="rId12"/>
    <p:sldId id="265" r:id="rId13"/>
    <p:sldId id="266" r:id="rId14"/>
    <p:sldId id="267" r:id="rId15"/>
    <p:sldId id="268" r:id="rId16"/>
    <p:sldId id="269"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24"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MA" smtClean="0"/>
              <a:t>المحاضرة الاولى .المجموعة 1و5 الاسدس الثاني</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84527D-45C1-4484-A237-80C403B3AAA8}" type="datetimeFigureOut">
              <a:rPr lang="fr-FR" smtClean="0"/>
              <a:pPr/>
              <a:t>22/03/2020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578E43-D499-4113-90CA-4FE7BEF96E51}" type="slidenum">
              <a:rPr lang="fr-FR" smtClean="0"/>
              <a:pPr/>
              <a:t>‹N°›</a:t>
            </a:fld>
            <a:endParaRPr lang="fr-FR"/>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MA" smtClean="0"/>
              <a:t>المحاضرة الاولى .المجموعة 1و5 الاسدس الثاني</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383F3F-4705-48D4-9E39-5007FD7D41B3}" type="datetimeFigureOut">
              <a:rPr lang="fr-FR" smtClean="0"/>
              <a:pPr/>
              <a:t>22/03/2020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04C8E4-3240-4684-985A-EA5619EB9A96}" type="slidenum">
              <a:rPr lang="fr-FR" smtClean="0"/>
              <a:pPr/>
              <a:t>‹N°›</a:t>
            </a:fld>
            <a:endParaRPr lang="fr-FR"/>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004C8E4-3240-4684-985A-EA5619EB9A96}" type="slidenum">
              <a:rPr lang="fr-FR" smtClean="0"/>
              <a:pPr/>
              <a:t>1</a:t>
            </a:fld>
            <a:endParaRPr lang="fr-FR"/>
          </a:p>
        </p:txBody>
      </p:sp>
      <p:sp>
        <p:nvSpPr>
          <p:cNvPr id="5" name="Espace réservé de l'en-tête 4"/>
          <p:cNvSpPr>
            <a:spLocks noGrp="1"/>
          </p:cNvSpPr>
          <p:nvPr>
            <p:ph type="hdr" sz="quarter" idx="11"/>
          </p:nvPr>
        </p:nvSpPr>
        <p:spPr/>
        <p:txBody>
          <a:bodyPr/>
          <a:lstStyle/>
          <a:p>
            <a:r>
              <a:rPr lang="ar-MA" smtClean="0"/>
              <a:t>المحاضرة الاولى .المجموعة 1و5 الاسدس الثاني</a:t>
            </a: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0DAF6AFA-E5D7-4071-9EE1-86C1C786FC20}" type="datetime1">
              <a:rPr lang="fr-FR" smtClean="0"/>
              <a:pPr/>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7305258-0E97-4607-BE42-A0A7381182A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4F6EB8-07E5-48BA-B564-9C39D09923B3}" type="datetime1">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305258-0E97-4607-BE42-A0A7381182A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0EA3486-14BE-4449-83EF-3C79204E17B1}" type="datetime1">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305258-0E97-4607-BE42-A0A7381182A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410D9245-4D5F-46F9-892D-8473B61DFBB2}" type="datetime1">
              <a:rPr lang="fr-FR" smtClean="0"/>
              <a:pPr/>
              <a:t>22/03/2020</a:t>
            </a:fld>
            <a:endParaRPr lang="fr-FR"/>
          </a:p>
        </p:txBody>
      </p:sp>
      <p:sp>
        <p:nvSpPr>
          <p:cNvPr id="9" name="Espace réservé du numéro de diapositive 8"/>
          <p:cNvSpPr>
            <a:spLocks noGrp="1"/>
          </p:cNvSpPr>
          <p:nvPr>
            <p:ph type="sldNum" sz="quarter" idx="15"/>
          </p:nvPr>
        </p:nvSpPr>
        <p:spPr/>
        <p:txBody>
          <a:bodyPr rtlCol="0"/>
          <a:lstStyle/>
          <a:p>
            <a:fld id="{C7305258-0E97-4607-BE42-A0A7381182A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8F2E50B5-150E-4543-9834-D68E60B56DB0}" type="datetime1">
              <a:rPr lang="fr-FR" smtClean="0"/>
              <a:pPr/>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7305258-0E97-4607-BE42-A0A7381182A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15986FC-92CB-42C4-A9D1-71A0DB23918D}" type="datetime1">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7305258-0E97-4607-BE42-A0A7381182A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FEF843FB-49C0-4D75-8600-52E964AE76F5}" type="datetime1">
              <a:rPr lang="fr-FR" smtClean="0"/>
              <a:pPr/>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7305258-0E97-4607-BE42-A0A7381182A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6829477E-CEFF-42BD-8037-4EB5AF800436}" type="datetime1">
              <a:rPr lang="fr-FR" smtClean="0"/>
              <a:pPr/>
              <a:t>22/03/2020</a:t>
            </a:fld>
            <a:endParaRPr lang="fr-FR"/>
          </a:p>
        </p:txBody>
      </p:sp>
      <p:sp>
        <p:nvSpPr>
          <p:cNvPr id="7" name="Espace réservé du numéro de diapositive 6"/>
          <p:cNvSpPr>
            <a:spLocks noGrp="1"/>
          </p:cNvSpPr>
          <p:nvPr>
            <p:ph type="sldNum" sz="quarter" idx="11"/>
          </p:nvPr>
        </p:nvSpPr>
        <p:spPr/>
        <p:txBody>
          <a:bodyPr rtlCol="0"/>
          <a:lstStyle/>
          <a:p>
            <a:fld id="{C7305258-0E97-4607-BE42-A0A7381182A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396933-1731-42C3-8E41-5DDC9126B2C6}" type="datetime1">
              <a:rPr lang="fr-FR" smtClean="0"/>
              <a:pPr/>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7305258-0E97-4607-BE42-A0A7381182A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E6B5C53-ED0C-4D2E-B7C2-CAB8078282BB}" type="datetime1">
              <a:rPr lang="fr-FR" smtClean="0"/>
              <a:pPr/>
              <a:t>22/03/2020</a:t>
            </a:fld>
            <a:endParaRPr lang="fr-FR"/>
          </a:p>
        </p:txBody>
      </p:sp>
      <p:sp>
        <p:nvSpPr>
          <p:cNvPr id="22" name="Espace réservé du numéro de diapositive 21"/>
          <p:cNvSpPr>
            <a:spLocks noGrp="1"/>
          </p:cNvSpPr>
          <p:nvPr>
            <p:ph type="sldNum" sz="quarter" idx="15"/>
          </p:nvPr>
        </p:nvSpPr>
        <p:spPr/>
        <p:txBody>
          <a:bodyPr rtlCol="0"/>
          <a:lstStyle/>
          <a:p>
            <a:fld id="{C7305258-0E97-4607-BE42-A0A7381182A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32F6E6F8-382A-4F35-BD99-B6668593AC03}" type="datetime1">
              <a:rPr lang="fr-FR" smtClean="0"/>
              <a:pPr/>
              <a:t>22/03/2020</a:t>
            </a:fld>
            <a:endParaRPr lang="fr-FR"/>
          </a:p>
        </p:txBody>
      </p:sp>
      <p:sp>
        <p:nvSpPr>
          <p:cNvPr id="18" name="Espace réservé du numéro de diapositive 17"/>
          <p:cNvSpPr>
            <a:spLocks noGrp="1"/>
          </p:cNvSpPr>
          <p:nvPr>
            <p:ph type="sldNum" sz="quarter" idx="11"/>
          </p:nvPr>
        </p:nvSpPr>
        <p:spPr/>
        <p:txBody>
          <a:bodyPr rtlCol="0"/>
          <a:lstStyle/>
          <a:p>
            <a:fld id="{C7305258-0E97-4607-BE42-A0A7381182A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BF5C2D-A4A5-4DB7-857F-917B55C87215}" type="datetime1">
              <a:rPr lang="fr-FR" smtClean="0"/>
              <a:pPr/>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7305258-0E97-4607-BE42-A0A7381182A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11560" y="0"/>
            <a:ext cx="7772400" cy="1512168"/>
          </a:xfrm>
        </p:spPr>
        <p:txBody>
          <a:bodyPr>
            <a:normAutofit/>
          </a:bodyPr>
          <a:lstStyle/>
          <a:p>
            <a:pPr algn="ctr"/>
            <a:r>
              <a:rPr lang="ar-MA" b="1" dirty="0">
                <a:solidFill>
                  <a:schemeClr val="tx1"/>
                </a:solidFill>
              </a:rPr>
              <a:t>الإطار النظري العام للقانون </a:t>
            </a:r>
            <a:r>
              <a:rPr lang="ar-MA" b="1" dirty="0" err="1" smtClean="0">
                <a:solidFill>
                  <a:schemeClr val="tx1"/>
                </a:solidFill>
              </a:rPr>
              <a:t>الدستوري</a:t>
            </a:r>
            <a:r>
              <a:rPr lang="ar-MA" dirty="0" err="1" smtClean="0">
                <a:solidFill>
                  <a:schemeClr val="tx1"/>
                </a:solidFill>
              </a:rPr>
              <a:t> </a:t>
            </a:r>
            <a:br>
              <a:rPr lang="ar-MA" dirty="0" err="1" smtClean="0">
                <a:solidFill>
                  <a:schemeClr val="tx1"/>
                </a:solidFill>
              </a:rPr>
            </a:br>
            <a:r>
              <a:rPr lang="ar-MA" dirty="0" smtClean="0">
                <a:solidFill>
                  <a:schemeClr val="tx1"/>
                </a:solidFill>
              </a:rPr>
              <a:t>** الدولة </a:t>
            </a:r>
            <a:r>
              <a:rPr lang="fr-FR" dirty="0">
                <a:solidFill>
                  <a:schemeClr val="tx1"/>
                </a:solidFill>
              </a:rPr>
              <a:t/>
            </a:r>
            <a:br>
              <a:rPr lang="fr-FR" dirty="0">
                <a:solidFill>
                  <a:schemeClr val="tx1"/>
                </a:solidFill>
              </a:rPr>
            </a:br>
            <a:endParaRPr lang="fr-FR" dirty="0">
              <a:solidFill>
                <a:schemeClr val="tx1"/>
              </a:solidFill>
            </a:endParaRPr>
          </a:p>
        </p:txBody>
      </p:sp>
      <p:sp>
        <p:nvSpPr>
          <p:cNvPr id="3" name="Sous-titre 2"/>
          <p:cNvSpPr>
            <a:spLocks noGrp="1"/>
          </p:cNvSpPr>
          <p:nvPr>
            <p:ph type="subTitle" idx="1"/>
          </p:nvPr>
        </p:nvSpPr>
        <p:spPr>
          <a:xfrm>
            <a:off x="539552" y="1124744"/>
            <a:ext cx="8424936" cy="5184576"/>
          </a:xfrm>
        </p:spPr>
        <p:txBody>
          <a:bodyPr>
            <a:normAutofit lnSpcReduction="10000"/>
          </a:bodyPr>
          <a:lstStyle/>
          <a:p>
            <a:pPr algn="r" rtl="1"/>
            <a:r>
              <a:rPr lang="ar-MA" dirty="0">
                <a:solidFill>
                  <a:schemeClr val="tx1"/>
                </a:solidFill>
              </a:rPr>
              <a:t>	</a:t>
            </a:r>
            <a:r>
              <a:rPr lang="ar-MA" sz="2400" dirty="0">
                <a:solidFill>
                  <a:schemeClr val="tx1"/>
                </a:solidFill>
              </a:rPr>
              <a:t>نظرا لتواجد المؤسسات </a:t>
            </a:r>
            <a:r>
              <a:rPr lang="ar-MA" sz="2400" dirty="0" err="1">
                <a:solidFill>
                  <a:schemeClr val="tx1"/>
                </a:solidFill>
              </a:rPr>
              <a:t>السياسية </a:t>
            </a:r>
            <a:r>
              <a:rPr lang="ar-MA" sz="2400" dirty="0">
                <a:solidFill>
                  <a:schemeClr val="tx1"/>
                </a:solidFill>
              </a:rPr>
              <a:t>-موضوع القانون </a:t>
            </a:r>
            <a:r>
              <a:rPr lang="ar-MA" sz="2400" dirty="0" err="1">
                <a:solidFill>
                  <a:schemeClr val="tx1"/>
                </a:solidFill>
              </a:rPr>
              <a:t>الدستوري </a:t>
            </a:r>
            <a:r>
              <a:rPr lang="ar-MA" sz="2400" dirty="0">
                <a:solidFill>
                  <a:schemeClr val="tx1"/>
                </a:solidFill>
              </a:rPr>
              <a:t>-ضمن إطار الدولة؛ فإن بحث إشكالية الدولة قد تصدر دائما الدراسات الدستورية، واحتل الفصل الأول فيها.</a:t>
            </a:r>
            <a:endParaRPr lang="fr-FR" sz="2400" dirty="0">
              <a:solidFill>
                <a:schemeClr val="tx1"/>
              </a:solidFill>
            </a:endParaRPr>
          </a:p>
          <a:p>
            <a:pPr algn="r" rtl="1"/>
            <a:r>
              <a:rPr lang="ar-MA" sz="2400" dirty="0">
                <a:solidFill>
                  <a:schemeClr val="tx1"/>
                </a:solidFill>
              </a:rPr>
              <a:t>	واعتبارا لكون الدستور التنظيم القانوني الأعلى للدولة، ولارتباطه بتسمية هذه المادة؛ فقد شكل أحد العناصر الأساسية للإطار النظري للقانون الدستوري، وفرض تخصيص الفصل الثاني لدراسته.</a:t>
            </a:r>
            <a:endParaRPr lang="fr-FR" sz="2400" dirty="0">
              <a:solidFill>
                <a:schemeClr val="tx1"/>
              </a:solidFill>
            </a:endParaRPr>
          </a:p>
          <a:p>
            <a:pPr algn="r" rtl="1"/>
            <a:r>
              <a:rPr lang="ar-MA" sz="2400" dirty="0">
                <a:solidFill>
                  <a:schemeClr val="tx1"/>
                </a:solidFill>
              </a:rPr>
              <a:t>	وانطلاقا من إعلان دساتير الدول المعاصرة عن إقامتها لحكم ديمقراطي؛ فإن الديمقراطية قد شكلت عمادا للقانون الدستوري وركنا أساسيا لإطاره العام لا مناص من تخصيص الفصل الثالث لبحثها لاستكمال عرض الإطار النظري العام للقانون الدستوري.</a:t>
            </a:r>
            <a:endParaRPr lang="fr-FR" sz="2400" dirty="0">
              <a:solidFill>
                <a:schemeClr val="tx1"/>
              </a:solidFill>
            </a:endParaRPr>
          </a:p>
          <a:p>
            <a:pPr algn="r" rtl="1"/>
            <a:r>
              <a:rPr lang="ar-MA" sz="2400" dirty="0">
                <a:solidFill>
                  <a:schemeClr val="tx1"/>
                </a:solidFill>
              </a:rPr>
              <a:t>	وعلى هذا </a:t>
            </a:r>
            <a:r>
              <a:rPr lang="ar-MA" sz="2400" dirty="0" err="1">
                <a:solidFill>
                  <a:schemeClr val="tx1"/>
                </a:solidFill>
              </a:rPr>
              <a:t>سيشتمل</a:t>
            </a:r>
            <a:r>
              <a:rPr lang="ar-MA" sz="2400" dirty="0">
                <a:solidFill>
                  <a:schemeClr val="tx1"/>
                </a:solidFill>
              </a:rPr>
              <a:t> هذا القسم </a:t>
            </a:r>
            <a:r>
              <a:rPr lang="ar-MA" sz="2400" dirty="0" smtClean="0">
                <a:solidFill>
                  <a:schemeClr val="tx1"/>
                </a:solidFill>
              </a:rPr>
              <a:t>على </a:t>
            </a:r>
            <a:r>
              <a:rPr lang="ar-MA" sz="2400" dirty="0">
                <a:solidFill>
                  <a:schemeClr val="tx1"/>
                </a:solidFill>
              </a:rPr>
              <a:t>ثلاثة </a:t>
            </a:r>
            <a:r>
              <a:rPr lang="ar-MA" sz="2400" dirty="0" err="1">
                <a:solidFill>
                  <a:schemeClr val="tx1"/>
                </a:solidFill>
              </a:rPr>
              <a:t>فصول :</a:t>
            </a:r>
            <a:endParaRPr lang="fr-FR" sz="2400" dirty="0">
              <a:solidFill>
                <a:schemeClr val="tx1"/>
              </a:solidFill>
            </a:endParaRPr>
          </a:p>
          <a:p>
            <a:pPr algn="r" rtl="1"/>
            <a:r>
              <a:rPr lang="ar-MA" sz="2400" dirty="0">
                <a:solidFill>
                  <a:schemeClr val="tx1"/>
                </a:solidFill>
              </a:rPr>
              <a:t>		الفصل الأول: الدولة.</a:t>
            </a:r>
            <a:endParaRPr lang="fr-FR" sz="2400" dirty="0">
              <a:solidFill>
                <a:schemeClr val="tx1"/>
              </a:solidFill>
            </a:endParaRPr>
          </a:p>
          <a:p>
            <a:pPr algn="r" rtl="1"/>
            <a:r>
              <a:rPr lang="ar-MA" sz="2400" dirty="0">
                <a:solidFill>
                  <a:schemeClr val="tx1"/>
                </a:solidFill>
              </a:rPr>
              <a:t>		الفصل الثاني: الدستور.</a:t>
            </a:r>
            <a:endParaRPr lang="fr-FR" sz="2400" dirty="0">
              <a:solidFill>
                <a:schemeClr val="tx1"/>
              </a:solidFill>
            </a:endParaRPr>
          </a:p>
          <a:p>
            <a:pPr algn="ctr"/>
            <a:r>
              <a:rPr lang="ar-MA" sz="2400" dirty="0">
                <a:solidFill>
                  <a:schemeClr val="tx1"/>
                </a:solidFill>
              </a:rPr>
              <a:t>		الفصل الثالث: </a:t>
            </a:r>
            <a:r>
              <a:rPr lang="ar-MA" sz="2400" dirty="0" smtClean="0">
                <a:solidFill>
                  <a:schemeClr val="tx1"/>
                </a:solidFill>
              </a:rPr>
              <a:t>مراقبة دستورية القوانين </a:t>
            </a:r>
            <a:endParaRPr lang="fr-FR" sz="2400" dirty="0">
              <a:solidFill>
                <a:schemeClr val="tx1"/>
              </a:solidFill>
            </a:endParaRPr>
          </a:p>
        </p:txBody>
      </p:sp>
      <p:sp>
        <p:nvSpPr>
          <p:cNvPr id="4" name="Espace réservé du numéro de diapositive 3"/>
          <p:cNvSpPr>
            <a:spLocks noGrp="1"/>
          </p:cNvSpPr>
          <p:nvPr>
            <p:ph type="sldNum" sz="quarter" idx="12"/>
          </p:nvPr>
        </p:nvSpPr>
        <p:spPr/>
        <p:txBody>
          <a:bodyPr/>
          <a:lstStyle/>
          <a:p>
            <a:fld id="{C7305258-0E97-4607-BE42-A0A7381182A0}" type="slidenum">
              <a:rPr lang="fr-FR" smtClean="0"/>
              <a:pPr/>
              <a:t>1</a:t>
            </a:fld>
            <a:endParaRPr lang="fr-FR"/>
          </a:p>
        </p:txBody>
      </p:sp>
      <p:pic>
        <p:nvPicPr>
          <p:cNvPr id="5" name="Image 4" descr="Image1.jpg"/>
          <p:cNvPicPr>
            <a:picLocks noChangeAspect="1"/>
          </p:cNvPicPr>
          <p:nvPr/>
        </p:nvPicPr>
        <p:blipFill>
          <a:blip r:embed="rId3" cstate="print"/>
          <a:stretch>
            <a:fillRect/>
          </a:stretch>
        </p:blipFill>
        <p:spPr>
          <a:xfrm>
            <a:off x="0" y="5286450"/>
            <a:ext cx="2339752" cy="1571550"/>
          </a:xfrm>
          <a:prstGeom prst="rect">
            <a:avLst/>
          </a:prstGeom>
        </p:spPr>
      </p:pic>
    </p:spTree>
  </p:cSld>
  <p:clrMapOvr>
    <a:masterClrMapping/>
  </p:clrMapOvr>
  <p:transition advTm="1355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8075240" cy="6069288"/>
          </a:xfrm>
        </p:spPr>
        <p:txBody>
          <a:bodyPr>
            <a:normAutofit/>
          </a:bodyPr>
          <a:lstStyle/>
          <a:p>
            <a:pPr algn="r" rtl="1"/>
            <a:r>
              <a:rPr lang="ar-MA" dirty="0" smtClean="0"/>
              <a:t>وهكذا فإن توماس </a:t>
            </a:r>
            <a:r>
              <a:rPr lang="ar-MA" b="1" dirty="0" err="1" smtClean="0"/>
              <a:t>هوبز</a:t>
            </a:r>
            <a:r>
              <a:rPr lang="ar-MA" dirty="0" smtClean="0"/>
              <a:t>، كان من أنصار </a:t>
            </a:r>
            <a:r>
              <a:rPr lang="ar-MA" b="1" dirty="0" smtClean="0"/>
              <a:t>الحكم المطلق</a:t>
            </a:r>
            <a:r>
              <a:rPr lang="ar-MA" dirty="0" smtClean="0"/>
              <a:t>، قد اعتبر أنه قبل ظهور المجتمع عاش الناس في حالة طبيعية، </a:t>
            </a:r>
            <a:r>
              <a:rPr lang="ar-MA" b="1" dirty="0" smtClean="0"/>
              <a:t>كان الإنسان ذئبا لأخيه الإنسان،</a:t>
            </a:r>
            <a:r>
              <a:rPr lang="ar-MA" dirty="0" smtClean="0"/>
              <a:t> وكان ميله الطبيعي للتناحر يجعله في حالة حرب دائمة وشقاء ونهب ولم يتخلص الناس من حالة الشقاء إلا بتنازلهم الانفرادي بمقتضى عقد اجتماعي عن كل الحريات </a:t>
            </a:r>
            <a:r>
              <a:rPr lang="ar-MA" dirty="0" err="1" smtClean="0"/>
              <a:t>والسلط</a:t>
            </a:r>
            <a:r>
              <a:rPr lang="ar-MA" dirty="0" smtClean="0"/>
              <a:t> لحاكم فرد يمتلك كل السلط ويقر النظام ويقيم دولة شبهها </a:t>
            </a:r>
            <a:r>
              <a:rPr lang="ar-MA" dirty="0" err="1" smtClean="0"/>
              <a:t>هوبز</a:t>
            </a:r>
            <a:r>
              <a:rPr lang="ar-MA" dirty="0" smtClean="0"/>
              <a:t> </a:t>
            </a:r>
            <a:r>
              <a:rPr lang="ar-MA" b="1" dirty="0" smtClean="0"/>
              <a:t>بالتنين لجبروتها الذي سيحل الأمن محل التناحر</a:t>
            </a:r>
            <a:r>
              <a:rPr lang="ar-MA" dirty="0" smtClean="0"/>
              <a:t>، ويذهب عن الناس شقاء الحالة الطبيعية لأن العيش الأمني في رعاية سلطة مستبدة خير عند </a:t>
            </a:r>
            <a:r>
              <a:rPr lang="ar-MA" dirty="0" err="1" smtClean="0"/>
              <a:t>هوبز</a:t>
            </a:r>
            <a:r>
              <a:rPr lang="ar-MA" dirty="0" smtClean="0"/>
              <a:t> من شقاء وتناحر الحالة الطبيعية العديمة السلطة.</a:t>
            </a:r>
          </a:p>
          <a:p>
            <a:pPr algn="r" rtl="1"/>
            <a:r>
              <a:rPr lang="ar-MA" dirty="0" smtClean="0"/>
              <a:t>	وعلى العكس من ذلك، وفي </a:t>
            </a:r>
            <a:r>
              <a:rPr lang="ar-MA" b="1" dirty="0" smtClean="0"/>
              <a:t>محاولة منه لتبرير خلع جاك الثاني من عرش انجلترا</a:t>
            </a:r>
            <a:r>
              <a:rPr lang="ar-MA" dirty="0" smtClean="0"/>
              <a:t>، نشر </a:t>
            </a:r>
            <a:r>
              <a:rPr lang="ar-MA" b="1" dirty="0" smtClean="0"/>
              <a:t>جون </a:t>
            </a:r>
            <a:r>
              <a:rPr lang="ar-MA" b="1" dirty="0" err="1" smtClean="0"/>
              <a:t>لوك</a:t>
            </a:r>
            <a:r>
              <a:rPr lang="ar-MA" dirty="0" smtClean="0"/>
              <a:t> سنة 1690 مؤلفه في الحكومة المدنية قلب فيه تحليل </a:t>
            </a:r>
            <a:r>
              <a:rPr lang="ar-MA" dirty="0" err="1" smtClean="0"/>
              <a:t>هوبز</a:t>
            </a:r>
            <a:r>
              <a:rPr lang="ar-MA" dirty="0" smtClean="0"/>
              <a:t> معتبرا أن </a:t>
            </a:r>
            <a:r>
              <a:rPr lang="ar-MA" b="1" dirty="0" smtClean="0"/>
              <a:t>الإنسان كان يعيش في سعادة نسبية</a:t>
            </a:r>
            <a:r>
              <a:rPr lang="ar-MA" dirty="0" smtClean="0"/>
              <a:t> في مرحلة الحالة الطبيعية وأنه كان يدافع بنفسه عن حريته وملكيته، ولكي تزداد سعادته فقد أبرم الناس </a:t>
            </a:r>
            <a:r>
              <a:rPr lang="ar-MA" b="1" dirty="0" smtClean="0"/>
              <a:t>عقدا اجتماعيا يتنازلون في لسلطة حاكمة على مهمة الدفاع عن الملكية</a:t>
            </a:r>
            <a:r>
              <a:rPr lang="ar-MA" dirty="0" smtClean="0"/>
              <a:t>، ومن جهتها فإن السلطة </a:t>
            </a:r>
            <a:r>
              <a:rPr lang="ar-MA" dirty="0" err="1" smtClean="0"/>
              <a:t>الحاكمة </a:t>
            </a:r>
            <a:r>
              <a:rPr lang="ar-MA" dirty="0" smtClean="0"/>
              <a:t>- </a:t>
            </a:r>
            <a:r>
              <a:rPr lang="ar-MA" b="1" dirty="0" smtClean="0"/>
              <a:t>المنفصلة لسلطة تنفيذية </a:t>
            </a:r>
            <a:r>
              <a:rPr lang="ar-MA" b="1" dirty="0" err="1" smtClean="0"/>
              <a:t>وتشريعية</a:t>
            </a:r>
            <a:r>
              <a:rPr lang="ar-MA" dirty="0" err="1" smtClean="0"/>
              <a:t> </a:t>
            </a:r>
            <a:r>
              <a:rPr lang="ar-MA" dirty="0" smtClean="0"/>
              <a:t>- ليست مطلقة بل إن طاعتها مرهونة بالمحافظة على أملاك الناس وحرياتهم وإلا كان من حقهم الثورة عليها.</a:t>
            </a:r>
            <a:endParaRPr lang="fr-FR" dirty="0" smtClean="0"/>
          </a:p>
          <a:p>
            <a:endParaRPr lang="fr-FR" dirty="0"/>
          </a:p>
        </p:txBody>
      </p:sp>
      <p:sp>
        <p:nvSpPr>
          <p:cNvPr id="4" name="Espace réservé de la date 3"/>
          <p:cNvSpPr>
            <a:spLocks noGrp="1"/>
          </p:cNvSpPr>
          <p:nvPr>
            <p:ph type="dt" sz="half" idx="14"/>
          </p:nvPr>
        </p:nvSpPr>
        <p:spPr/>
        <p:txBody>
          <a:bodyPr/>
          <a:lstStyle/>
          <a:p>
            <a:fld id="{410D9245-4D5F-46F9-892D-8473B61DFBB2}" type="datetime1">
              <a:rPr lang="fr-FR" smtClean="0"/>
              <a:pPr/>
              <a:t>22/03/2020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76672"/>
            <a:ext cx="7787208" cy="5997280"/>
          </a:xfrm>
        </p:spPr>
        <p:txBody>
          <a:bodyPr>
            <a:normAutofit fontScale="92500" lnSpcReduction="10000"/>
          </a:bodyPr>
          <a:lstStyle/>
          <a:p>
            <a:pPr algn="r" rtl="1"/>
            <a:r>
              <a:rPr lang="ar-MA" dirty="0" smtClean="0"/>
              <a:t>وبينما اعتبر </a:t>
            </a:r>
            <a:r>
              <a:rPr lang="ar-MA" dirty="0" err="1" smtClean="0"/>
              <a:t>هوبز</a:t>
            </a:r>
            <a:r>
              <a:rPr lang="ar-MA" dirty="0" smtClean="0"/>
              <a:t> الحالة الطبيعية تناحرا دائما وحدد ضرورة الدولة في إقامة الأمن ولو كانت مستبدة ومطلقة، وفي حين ألح </a:t>
            </a:r>
            <a:r>
              <a:rPr lang="ar-MA" b="1" dirty="0" smtClean="0"/>
              <a:t>جون </a:t>
            </a:r>
            <a:r>
              <a:rPr lang="ar-MA" b="1" dirty="0" err="1" smtClean="0"/>
              <a:t>لوك</a:t>
            </a:r>
            <a:r>
              <a:rPr lang="ar-MA" dirty="0" smtClean="0"/>
              <a:t> على أن الحالة الطبيعية قد اتسمت بالحرية والسعادة وأن غاية العقد الاجتماعي من إقامة السلطة غير المطلقة هو الحفاظ على الملكية؛ فإن جان جاك </a:t>
            </a:r>
            <a:r>
              <a:rPr lang="ar-MA" dirty="0" err="1" smtClean="0"/>
              <a:t>روسو </a:t>
            </a:r>
            <a:r>
              <a:rPr lang="ar-MA" dirty="0" smtClean="0"/>
              <a:t>- المنظر الثالث لنظرية العقد </a:t>
            </a:r>
            <a:r>
              <a:rPr lang="ar-MA" dirty="0" err="1" smtClean="0"/>
              <a:t>الاجتماعي </a:t>
            </a:r>
            <a:r>
              <a:rPr lang="ar-MA" dirty="0" smtClean="0"/>
              <a:t>- قد اعتبر في كتابه الذي حمل سنة 1762 نفس الاسم، ان الناس كانوا يعيشون في سعادة نسبية ومساواة وحرية في الحالة الطبيعية، غير أنه بفعل الفوارق الفردية والجماعية بينهم توترت علاقاتهم مما دعا كل واحد منهم إلى أن يبرم مع الآخرين </a:t>
            </a:r>
            <a:r>
              <a:rPr lang="ar-MA" b="1" dirty="0" smtClean="0"/>
              <a:t>عقدا التزم فيه بالخضوع لا لحاكم، بل للإرادة العامة،</a:t>
            </a:r>
            <a:r>
              <a:rPr lang="ar-MA" dirty="0" smtClean="0"/>
              <a:t> والإنسان لم يفقد حريته لأن الإرادة العامة التي تنازل لها عن حريته يشارك في صنعها بواسطة القانون المعبر عن الصالح العام وعن مجموع الإرادات الفردية.</a:t>
            </a:r>
            <a:endParaRPr lang="fr-FR" dirty="0" smtClean="0"/>
          </a:p>
          <a:p>
            <a:pPr algn="r" rtl="1"/>
            <a:r>
              <a:rPr lang="ar-MA" dirty="0" smtClean="0"/>
              <a:t>	وبالنسبة </a:t>
            </a:r>
            <a:r>
              <a:rPr lang="ar-MA" b="1" dirty="0" smtClean="0"/>
              <a:t>لروسو فإن السلطة السياسية هي الإرادة العامة </a:t>
            </a:r>
            <a:r>
              <a:rPr lang="ar-MA" dirty="0" smtClean="0"/>
              <a:t>المعبر عنها بواسطة القانون الذي يشارك الجميع في وضعه والتصويت عليه، ووظيفة </a:t>
            </a:r>
            <a:r>
              <a:rPr lang="ar-MA" b="1" dirty="0" smtClean="0"/>
              <a:t>الحاكم الوحيدة في حالة وجوده هي تنفيذ القانون.</a:t>
            </a:r>
            <a:endParaRPr lang="fr-FR" dirty="0" smtClean="0"/>
          </a:p>
          <a:p>
            <a:pPr algn="r" rtl="1"/>
            <a:r>
              <a:rPr lang="ar-MA" dirty="0" smtClean="0"/>
              <a:t>	والواضح ان </a:t>
            </a:r>
            <a:r>
              <a:rPr lang="ar-MA" b="1" dirty="0" smtClean="0"/>
              <a:t>هذه </a:t>
            </a:r>
            <a:r>
              <a:rPr lang="ar-MA" b="1" dirty="0" err="1" smtClean="0"/>
              <a:t>التنظيرات</a:t>
            </a:r>
            <a:r>
              <a:rPr lang="ar-MA" b="1" dirty="0" smtClean="0"/>
              <a:t> حول الأصل التعاقدي للدولة</a:t>
            </a:r>
            <a:r>
              <a:rPr lang="ar-MA" dirty="0" smtClean="0"/>
              <a:t> كانت تستهدف </a:t>
            </a:r>
            <a:r>
              <a:rPr lang="ar-MA" b="1" dirty="0" smtClean="0"/>
              <a:t>تبرير مواقف سياسية </a:t>
            </a:r>
            <a:r>
              <a:rPr lang="ar-MA" b="1" dirty="0" err="1" smtClean="0"/>
              <a:t>مسبقة </a:t>
            </a:r>
            <a:r>
              <a:rPr lang="ar-MA" b="1" dirty="0" smtClean="0"/>
              <a:t>(محاربة نظرية الحق الإلهي</a:t>
            </a:r>
            <a:r>
              <a:rPr lang="ar-MA" dirty="0" smtClean="0"/>
              <a:t> والتأكيد على دور الإنسان في خلق السلطة)، والعقد الاجتماعي ليس إلا حلة منطقية لتبرير </a:t>
            </a:r>
            <a:r>
              <a:rPr lang="ar-MA" dirty="0" err="1" smtClean="0"/>
              <a:t>تحليلاتهم </a:t>
            </a:r>
            <a:r>
              <a:rPr lang="ar-MA" dirty="0" smtClean="0"/>
              <a:t>(المؤيدة أو المعارضة للحكم المطلق</a:t>
            </a:r>
            <a:r>
              <a:rPr lang="ar-MA" dirty="0" err="1" smtClean="0"/>
              <a:t>).</a:t>
            </a:r>
            <a:r>
              <a:rPr lang="ar-MA" dirty="0" smtClean="0"/>
              <a:t> ورغم ذلك فإن هذه النظريات تؤكد على الحرية الأصلية </a:t>
            </a:r>
            <a:r>
              <a:rPr lang="ar-MA" dirty="0" err="1" smtClean="0"/>
              <a:t>للإنسان </a:t>
            </a:r>
            <a:r>
              <a:rPr lang="ar-MA" dirty="0" smtClean="0"/>
              <a:t>- هو ما لا يمكن دحضه </a:t>
            </a:r>
            <a:r>
              <a:rPr lang="ar-MA" dirty="0" err="1" smtClean="0"/>
              <a:t>تاريخيا </a:t>
            </a:r>
            <a:r>
              <a:rPr lang="ar-MA" dirty="0" smtClean="0"/>
              <a:t>- ولكنها، في نفس الوقت، تلح على أن الدولة قد أقامها الإنسان بإرادته الحرة، وهو أمر غير </a:t>
            </a:r>
            <a:r>
              <a:rPr lang="ar-MA" dirty="0" err="1" smtClean="0"/>
              <a:t>ثابث</a:t>
            </a:r>
            <a:r>
              <a:rPr lang="ar-MA" dirty="0" smtClean="0"/>
              <a:t> تاريخيا.</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60648"/>
            <a:ext cx="8229600" cy="6336704"/>
          </a:xfrm>
        </p:spPr>
        <p:txBody>
          <a:bodyPr>
            <a:normAutofit fontScale="85000" lnSpcReduction="20000"/>
          </a:bodyPr>
          <a:lstStyle/>
          <a:p>
            <a:pPr algn="r" rtl="1"/>
            <a:r>
              <a:rPr lang="ar-MA" dirty="0" smtClean="0"/>
              <a:t>	وعلى العكس من ذلك، وفي </a:t>
            </a:r>
            <a:r>
              <a:rPr lang="ar-MA" b="1" dirty="0" smtClean="0"/>
              <a:t>محاولة منه لتبرير خلع جاك الثاني من عرش انجلترا</a:t>
            </a:r>
            <a:r>
              <a:rPr lang="ar-MA" dirty="0" smtClean="0"/>
              <a:t>، نشر </a:t>
            </a:r>
            <a:r>
              <a:rPr lang="ar-MA" b="1" dirty="0" smtClean="0"/>
              <a:t>جون </a:t>
            </a:r>
            <a:r>
              <a:rPr lang="ar-MA" b="1" dirty="0" err="1" smtClean="0"/>
              <a:t>لوك</a:t>
            </a:r>
            <a:r>
              <a:rPr lang="ar-MA" dirty="0" smtClean="0"/>
              <a:t> سنة 1690 مؤلفه في الحكومة المدنية قلب فيه تحليل </a:t>
            </a:r>
            <a:r>
              <a:rPr lang="ar-MA" dirty="0" err="1" smtClean="0"/>
              <a:t>هوبز</a:t>
            </a:r>
            <a:r>
              <a:rPr lang="ar-MA" dirty="0" smtClean="0"/>
              <a:t> معتبرا أن </a:t>
            </a:r>
            <a:r>
              <a:rPr lang="ar-MA" b="1" dirty="0" smtClean="0"/>
              <a:t>الإنسان كان يعيش في سعادة نسبية</a:t>
            </a:r>
            <a:r>
              <a:rPr lang="ar-MA" dirty="0" smtClean="0"/>
              <a:t> في مرحلة الحالة الطبيعية وأنه كان يدافع بنفسه عن حريته وملكيته، ولكي تزداد سعادته فقد أبرم الناس </a:t>
            </a:r>
            <a:r>
              <a:rPr lang="ar-MA" b="1" dirty="0" smtClean="0"/>
              <a:t>عقدا اجتماعيا يتنازلون في لسلطة حاكمة على مهمة الدفاع عن الملكية</a:t>
            </a:r>
            <a:r>
              <a:rPr lang="ar-MA" dirty="0" smtClean="0"/>
              <a:t>، ومن جهتها فإن السلطة </a:t>
            </a:r>
            <a:r>
              <a:rPr lang="ar-MA" dirty="0" err="1" smtClean="0"/>
              <a:t>الحاكمة </a:t>
            </a:r>
            <a:r>
              <a:rPr lang="ar-MA" dirty="0" smtClean="0"/>
              <a:t>- </a:t>
            </a:r>
            <a:r>
              <a:rPr lang="ar-MA" b="1" dirty="0" smtClean="0"/>
              <a:t>المنفصلة لسلطة تنفيذية </a:t>
            </a:r>
            <a:r>
              <a:rPr lang="ar-MA" b="1" dirty="0" err="1" smtClean="0"/>
              <a:t>وتشريعية</a:t>
            </a:r>
            <a:r>
              <a:rPr lang="ar-MA" dirty="0" err="1" smtClean="0"/>
              <a:t> </a:t>
            </a:r>
            <a:r>
              <a:rPr lang="ar-MA" dirty="0" smtClean="0"/>
              <a:t>- ليست مطلقة بل إن طاعتها مرهونة بالمحافظة على أملاك الناس وحرياتهم وإلا كان من حقهم الثورة عليها.</a:t>
            </a:r>
            <a:endParaRPr lang="fr-FR" dirty="0" smtClean="0"/>
          </a:p>
          <a:p>
            <a:pPr algn="r" rtl="1"/>
            <a:r>
              <a:rPr lang="ar-MA" dirty="0" smtClean="0"/>
              <a:t>	وبينما اعتبر </a:t>
            </a:r>
            <a:r>
              <a:rPr lang="ar-MA" dirty="0" err="1" smtClean="0"/>
              <a:t>هوبز</a:t>
            </a:r>
            <a:r>
              <a:rPr lang="ar-MA" dirty="0" smtClean="0"/>
              <a:t> الحالة الطبيعية تناحرا دائما وحدد ضرورة الدولة في إقامة الأمن ولو كانت مستبدة ومطلقة، وفي حين ألح </a:t>
            </a:r>
            <a:r>
              <a:rPr lang="ar-MA" b="1" dirty="0" smtClean="0"/>
              <a:t>جون </a:t>
            </a:r>
            <a:r>
              <a:rPr lang="ar-MA" b="1" dirty="0" err="1" smtClean="0"/>
              <a:t>لوك</a:t>
            </a:r>
            <a:r>
              <a:rPr lang="ar-MA" dirty="0" smtClean="0"/>
              <a:t> على أن الحالة الطبيعية قد اتسمت بالحرية والسعادة وأن غاية العقد الاجتماعي من إقامة السلطة غير المطلقة هو الحفاظ على الملكية؛ فإن جان جاك </a:t>
            </a:r>
            <a:r>
              <a:rPr lang="ar-MA" dirty="0" err="1" smtClean="0"/>
              <a:t>روسو </a:t>
            </a:r>
            <a:r>
              <a:rPr lang="ar-MA" dirty="0" smtClean="0"/>
              <a:t>- المنظر الثالث لنظرية العقد </a:t>
            </a:r>
            <a:r>
              <a:rPr lang="ar-MA" dirty="0" err="1" smtClean="0"/>
              <a:t>الاجتماعي </a:t>
            </a:r>
            <a:r>
              <a:rPr lang="ar-MA" dirty="0" smtClean="0"/>
              <a:t>- قد اعتبر في كتابه الذي حمل سنة 1762 نفس الاسم، ان الناس كانوا يعيشون في سعادة نسبية ومساواة وحرية في الحالة الطبيعية، غير أنه بفعل الفوارق الفردية والجماعية بينهم توترت علاقاتهم مما دعا كل واحد منهم إلى أن يبرم مع الآخرين </a:t>
            </a:r>
            <a:r>
              <a:rPr lang="ar-MA" b="1" dirty="0" smtClean="0"/>
              <a:t>عقدا التزم فيه بالخضوع لا لحاكم، بل للإرادة العامة،</a:t>
            </a:r>
            <a:r>
              <a:rPr lang="ar-MA" dirty="0" smtClean="0"/>
              <a:t> والإنسان لم يفقد حريته لأن الإرادة العامة التي تنازل لها عن حريته يشارك في صنعها بواسطة القانون المعبر عن الصالح العام وعن مجموع الإرادات الفردية.</a:t>
            </a:r>
            <a:endParaRPr lang="fr-FR" dirty="0" smtClean="0"/>
          </a:p>
          <a:p>
            <a:pPr algn="r" rtl="1"/>
            <a:r>
              <a:rPr lang="ar-MA" dirty="0" smtClean="0"/>
              <a:t>	وبالنسبة </a:t>
            </a:r>
            <a:r>
              <a:rPr lang="ar-MA" b="1" dirty="0" smtClean="0"/>
              <a:t>لروسو فإن السلطة السياسية هي الإرادة العامة </a:t>
            </a:r>
            <a:r>
              <a:rPr lang="ar-MA" dirty="0" smtClean="0"/>
              <a:t>المعبر عنها بواسطة القانون الذي يشارك الجميع في وضعه والتصويت عليه، ووظيفة </a:t>
            </a:r>
            <a:r>
              <a:rPr lang="ar-MA" b="1" dirty="0" smtClean="0"/>
              <a:t>الحاكم الوحيدة في حالة وجوده هي تنفيذ القانون.</a:t>
            </a:r>
            <a:endParaRPr lang="fr-FR" dirty="0" smtClean="0"/>
          </a:p>
          <a:p>
            <a:pPr algn="r" rtl="1"/>
            <a:r>
              <a:rPr lang="ar-MA" dirty="0" smtClean="0"/>
              <a:t>	والواضح ان </a:t>
            </a:r>
            <a:r>
              <a:rPr lang="ar-MA" b="1" dirty="0" smtClean="0"/>
              <a:t>هذه </a:t>
            </a:r>
            <a:r>
              <a:rPr lang="ar-MA" b="1" dirty="0" err="1" smtClean="0"/>
              <a:t>التنظيرات</a:t>
            </a:r>
            <a:r>
              <a:rPr lang="ar-MA" b="1" dirty="0" smtClean="0"/>
              <a:t> حول الأصل التعاقدي للدولة</a:t>
            </a:r>
            <a:r>
              <a:rPr lang="ar-MA" dirty="0" smtClean="0"/>
              <a:t> كانت تستهدف </a:t>
            </a:r>
            <a:r>
              <a:rPr lang="ar-MA" b="1" dirty="0" smtClean="0"/>
              <a:t>تبرير مواقف سياسية </a:t>
            </a:r>
            <a:r>
              <a:rPr lang="ar-MA" b="1" dirty="0" err="1" smtClean="0"/>
              <a:t>مسبقة </a:t>
            </a:r>
            <a:r>
              <a:rPr lang="ar-MA" b="1" dirty="0" smtClean="0"/>
              <a:t>(محاربة نظرية الحق الإلهي</a:t>
            </a:r>
            <a:r>
              <a:rPr lang="ar-MA" dirty="0" smtClean="0"/>
              <a:t> والتأكيد على دور الإنسان في خلق السلطة)، والعقد الاجتماعي ليس إلا حلة منطقية لتبرير </a:t>
            </a:r>
            <a:r>
              <a:rPr lang="ar-MA" dirty="0" err="1" smtClean="0"/>
              <a:t>تحليلاتهم </a:t>
            </a:r>
            <a:r>
              <a:rPr lang="ar-MA" dirty="0" smtClean="0"/>
              <a:t>(المؤيدة أو المعارضة للحكم المطلق</a:t>
            </a:r>
            <a:r>
              <a:rPr lang="ar-MA" dirty="0" err="1" smtClean="0"/>
              <a:t>).</a:t>
            </a:r>
            <a:r>
              <a:rPr lang="ar-MA" dirty="0" smtClean="0"/>
              <a:t> ورغم ذلك فإن هذه النظريات تؤكد على الحرية الأصلية </a:t>
            </a:r>
            <a:r>
              <a:rPr lang="ar-MA" dirty="0" err="1" smtClean="0"/>
              <a:t>للإنسان </a:t>
            </a:r>
            <a:r>
              <a:rPr lang="ar-MA" dirty="0" smtClean="0"/>
              <a:t>- هو ما لا يمكن دحضه </a:t>
            </a:r>
            <a:r>
              <a:rPr lang="ar-MA" dirty="0" err="1" smtClean="0"/>
              <a:t>تاريخيا </a:t>
            </a:r>
            <a:r>
              <a:rPr lang="ar-MA" dirty="0" smtClean="0"/>
              <a:t>- ولكنها، في نفس الوقت، تلح على أن الدولة قد أقامها الإنسان بإرادته الحرة، وهو أمر غير </a:t>
            </a:r>
            <a:r>
              <a:rPr lang="ar-MA" dirty="0" err="1" smtClean="0"/>
              <a:t>ثابث</a:t>
            </a:r>
            <a:r>
              <a:rPr lang="ar-MA" dirty="0" smtClean="0"/>
              <a:t> تاريخيا.</a:t>
            </a:r>
            <a:endParaRPr lang="fr-FR" dirty="0" smtClean="0"/>
          </a:p>
          <a:p>
            <a:endParaRPr lang="fr-FR" dirty="0" smtClean="0"/>
          </a:p>
          <a:p>
            <a:endParaRPr lang="fr-FR" dirty="0"/>
          </a:p>
        </p:txBody>
      </p:sp>
      <p:sp>
        <p:nvSpPr>
          <p:cNvPr id="4" name="Espace réservé de la date 3"/>
          <p:cNvSpPr>
            <a:spLocks noGrp="1"/>
          </p:cNvSpPr>
          <p:nvPr>
            <p:ph type="dt" sz="half" idx="14"/>
          </p:nvPr>
        </p:nvSpPr>
        <p:spPr/>
        <p:txBody>
          <a:bodyPr/>
          <a:lstStyle/>
          <a:p>
            <a:fld id="{1F52B29F-7431-4EF8-96C8-5D4F283DA5E4}" type="datetime1">
              <a:rPr lang="fr-FR" smtClean="0"/>
              <a:pPr/>
              <a:t>22/03/2020</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pPr algn="ctr"/>
            <a:r>
              <a:rPr lang="ar-MA" dirty="0"/>
              <a:t>	</a:t>
            </a:r>
            <a:r>
              <a:rPr lang="ar-MA" b="1" dirty="0">
                <a:solidFill>
                  <a:schemeClr val="tx1"/>
                </a:solidFill>
              </a:rPr>
              <a:t>المطلب الخامس: المفهوم القانوني للدولة</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a:t>انطلاقا من القرن 19، استأثر الحقوقيون بالتساؤل حول طبيعة الدولة، مما سيؤدي للإفراط في تجريد هذا الموضوع دون نزع </a:t>
            </a:r>
            <a:r>
              <a:rPr lang="ar-MA" dirty="0" err="1"/>
              <a:t>الحزازات</a:t>
            </a:r>
            <a:r>
              <a:rPr lang="ar-MA" dirty="0"/>
              <a:t> والخلفيات السياسية عنه.</a:t>
            </a:r>
            <a:endParaRPr lang="fr-FR" dirty="0"/>
          </a:p>
          <a:p>
            <a:pPr algn="r" rtl="1"/>
            <a:r>
              <a:rPr lang="ar-MA" dirty="0"/>
              <a:t>	</a:t>
            </a:r>
            <a:r>
              <a:rPr lang="ar-MA" dirty="0" err="1"/>
              <a:t>وهكذا </a:t>
            </a:r>
            <a:r>
              <a:rPr lang="ar-MA" dirty="0"/>
              <a:t>-واعتبارا للشعور القومي السائد آنذاك وتبعا لنظرية </a:t>
            </a:r>
            <a:r>
              <a:rPr lang="ar-MA" dirty="0" err="1"/>
              <a:t>الدولة </a:t>
            </a:r>
            <a:r>
              <a:rPr lang="ar-MA" dirty="0"/>
              <a:t>-الأمة التي جاءت </a:t>
            </a:r>
            <a:r>
              <a:rPr lang="ar-MA" dirty="0" err="1"/>
              <a:t>بها</a:t>
            </a:r>
            <a:r>
              <a:rPr lang="ar-MA" dirty="0"/>
              <a:t> الثورة </a:t>
            </a:r>
            <a:r>
              <a:rPr lang="ar-MA" dirty="0" err="1"/>
              <a:t>الفرنسية </a:t>
            </a:r>
            <a:r>
              <a:rPr lang="ar-MA" dirty="0"/>
              <a:t>-صارت الأمة أحد عناصر تعريف الدولة </a:t>
            </a:r>
            <a:r>
              <a:rPr lang="fr-FR" dirty="0"/>
              <a:t>Hauriou Carré De Malberg</a:t>
            </a:r>
            <a:r>
              <a:rPr lang="ar-MA" dirty="0"/>
              <a:t> لحد اعتبار </a:t>
            </a:r>
            <a:r>
              <a:rPr lang="fr-FR" dirty="0"/>
              <a:t>Esmein</a:t>
            </a:r>
            <a:r>
              <a:rPr lang="ar-MA" dirty="0"/>
              <a:t> </a:t>
            </a:r>
            <a:r>
              <a:rPr lang="ar-MA" dirty="0" err="1"/>
              <a:t>أن </a:t>
            </a:r>
            <a:r>
              <a:rPr lang="ar-MA" dirty="0"/>
              <a:t>"الدولة هي التشخيص القانوني </a:t>
            </a:r>
            <a:r>
              <a:rPr lang="ar-MA" dirty="0" err="1"/>
              <a:t>للأمة".</a:t>
            </a:r>
            <a:endParaRPr lang="fr-FR" dirty="0"/>
          </a:p>
          <a:p>
            <a:pPr algn="r" rtl="1"/>
            <a:r>
              <a:rPr lang="ar-MA" dirty="0"/>
              <a:t>	وقد طور </a:t>
            </a:r>
            <a:r>
              <a:rPr lang="ar-MA" dirty="0" err="1"/>
              <a:t>الحقوقيون </a:t>
            </a:r>
            <a:r>
              <a:rPr lang="ar-MA" dirty="0"/>
              <a:t>- وخاصة العميد موريس </a:t>
            </a:r>
            <a:r>
              <a:rPr lang="ar-MA" dirty="0" err="1"/>
              <a:t>هوريو</a:t>
            </a:r>
            <a:r>
              <a:rPr lang="ar-MA" dirty="0"/>
              <a:t> - هذه النظرية باعتبارهم الدولة شخصا معنويا للقانون العام بحيث أنه كما توجد أشخاص </a:t>
            </a:r>
            <a:r>
              <a:rPr lang="ar-MA" dirty="0" err="1"/>
              <a:t>ذاتية </a:t>
            </a:r>
            <a:r>
              <a:rPr lang="ar-MA" dirty="0"/>
              <a:t>(الأفراد) وأشخاص معنوية للقانون </a:t>
            </a:r>
            <a:r>
              <a:rPr lang="ar-MA" dirty="0" err="1"/>
              <a:t>الخاص </a:t>
            </a:r>
            <a:r>
              <a:rPr lang="ar-MA" dirty="0"/>
              <a:t>(الشركات) تتصرف في رؤوس أموال رأسهم، فإن الدولة شخص معنوي للقانون العام يتصرف في السلطة السياسية؛ فالدولة هي الشخص المالك للسلطة السياسية.</a:t>
            </a:r>
            <a:endParaRPr lang="fr-FR" dirty="0"/>
          </a:p>
          <a:p>
            <a:endParaRPr lang="fr-FR" dirty="0"/>
          </a:p>
        </p:txBody>
      </p:sp>
      <p:sp>
        <p:nvSpPr>
          <p:cNvPr id="4" name="Espace réservé de la date 3"/>
          <p:cNvSpPr>
            <a:spLocks noGrp="1"/>
          </p:cNvSpPr>
          <p:nvPr>
            <p:ph type="dt" sz="half" idx="14"/>
          </p:nvPr>
        </p:nvSpPr>
        <p:spPr/>
        <p:txBody>
          <a:bodyPr/>
          <a:lstStyle/>
          <a:p>
            <a:fld id="{DF6A1ED5-20E9-4A62-98ED-FDFE91BFE1D2}" type="datetime1">
              <a:rPr lang="fr-FR" smtClean="0"/>
              <a:pPr/>
              <a:t>22/03/2020</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a:solidFill>
                  <a:schemeClr val="tx1"/>
                </a:solidFill>
              </a:rPr>
              <a:t>المطلب السادس: النظرية </a:t>
            </a:r>
            <a:r>
              <a:rPr lang="ar-MA" b="1" dirty="0" err="1">
                <a:solidFill>
                  <a:schemeClr val="tx1"/>
                </a:solidFill>
              </a:rPr>
              <a:t>السوسيولوجية</a:t>
            </a:r>
            <a:r>
              <a:rPr lang="ar-MA" b="1" dirty="0">
                <a:solidFill>
                  <a:schemeClr val="tx1"/>
                </a:solidFill>
              </a:rPr>
              <a:t> القانونية</a:t>
            </a:r>
            <a:endParaRPr lang="fr-FR" dirty="0">
              <a:solidFill>
                <a:schemeClr val="tx1"/>
              </a:solidFill>
            </a:endParaRPr>
          </a:p>
        </p:txBody>
      </p:sp>
      <p:sp>
        <p:nvSpPr>
          <p:cNvPr id="3" name="Espace réservé du contenu 2"/>
          <p:cNvSpPr>
            <a:spLocks noGrp="1"/>
          </p:cNvSpPr>
          <p:nvPr>
            <p:ph sz="quarter" idx="1"/>
          </p:nvPr>
        </p:nvSpPr>
        <p:spPr>
          <a:xfrm>
            <a:off x="457200" y="1600200"/>
            <a:ext cx="8229600" cy="4997152"/>
          </a:xfrm>
        </p:spPr>
        <p:txBody>
          <a:bodyPr>
            <a:normAutofit/>
          </a:bodyPr>
          <a:lstStyle/>
          <a:p>
            <a:pPr algn="r" rtl="1"/>
            <a:r>
              <a:rPr lang="ar-MA" dirty="0"/>
              <a:t>لقد تصدى للنظرية القانونية كل من </a:t>
            </a:r>
            <a:r>
              <a:rPr lang="fr-FR" dirty="0"/>
              <a:t>Duguit</a:t>
            </a:r>
            <a:r>
              <a:rPr lang="ar-MA" dirty="0"/>
              <a:t> بفرنسا و </a:t>
            </a:r>
            <a:r>
              <a:rPr lang="fr-FR" dirty="0"/>
              <a:t>Max Weber</a:t>
            </a:r>
            <a:r>
              <a:rPr lang="ar-MA" dirty="0"/>
              <a:t> بألمانيا كحقوقيين مهتمين </a:t>
            </a:r>
            <a:r>
              <a:rPr lang="ar-MA" dirty="0" err="1"/>
              <a:t>بالسوسيولوجيا.</a:t>
            </a:r>
            <a:r>
              <a:rPr lang="ar-MA" dirty="0"/>
              <a:t> حيث اعتبر </a:t>
            </a:r>
            <a:r>
              <a:rPr lang="fr-FR" dirty="0"/>
              <a:t>Duguit</a:t>
            </a:r>
            <a:r>
              <a:rPr lang="ar-MA" dirty="0"/>
              <a:t> أن الدولة نتاج خالص للقوة وأن الحكام كانوا دائما وسيظلون من الأقوياء؛ وأن الدولة ليست إلا قوة الأقوياء الحاكمة والمتحكمة في ضعف </a:t>
            </a:r>
            <a:r>
              <a:rPr lang="ar-MA" dirty="0" err="1"/>
              <a:t>الضعفاء.</a:t>
            </a:r>
            <a:r>
              <a:rPr lang="ar-MA" dirty="0"/>
              <a:t> وسيكون من العبث تحليل الدولة تحليلا قانونيا لأن القانون لا يعمل إلا على تكريس وجودها ولا يخلقها أبدا.</a:t>
            </a:r>
            <a:endParaRPr lang="fr-FR" dirty="0"/>
          </a:p>
          <a:p>
            <a:pPr algn="r" rtl="1"/>
            <a:r>
              <a:rPr lang="ar-MA" dirty="0"/>
              <a:t>	ونجد نفس التعريف عند </a:t>
            </a:r>
            <a:r>
              <a:rPr lang="fr-FR" dirty="0"/>
              <a:t>Weber</a:t>
            </a:r>
            <a:r>
              <a:rPr lang="ar-MA" dirty="0"/>
              <a:t> الذي يعتبر </a:t>
            </a:r>
            <a:r>
              <a:rPr lang="ar-MA" dirty="0" err="1"/>
              <a:t>الدولة </a:t>
            </a:r>
            <a:r>
              <a:rPr lang="ar-MA" dirty="0"/>
              <a:t>"الجماعة السياسية المتمتعة باحتكار الإكراه المادي </a:t>
            </a:r>
            <a:r>
              <a:rPr lang="ar-MA" dirty="0" err="1"/>
              <a:t>المشروع".</a:t>
            </a:r>
            <a:r>
              <a:rPr lang="ar-MA" dirty="0"/>
              <a:t> وهكذا فإن مفاهيم المشروعية والإكراه التي يدخلها في تعريف الدولة تعتبر عناصر </a:t>
            </a:r>
            <a:r>
              <a:rPr lang="ar-MA" dirty="0" err="1"/>
              <a:t>سوسيولوجية</a:t>
            </a:r>
            <a:r>
              <a:rPr lang="ar-MA" dirty="0"/>
              <a:t> لا </a:t>
            </a:r>
            <a:r>
              <a:rPr lang="ar-MA" dirty="0" err="1"/>
              <a:t>قانونية.</a:t>
            </a:r>
            <a:r>
              <a:rPr lang="ar-MA" dirty="0"/>
              <a:t> والمشروعية المستمدة من </a:t>
            </a:r>
            <a:r>
              <a:rPr lang="ar-MA" dirty="0" err="1"/>
              <a:t>التقاليد </a:t>
            </a:r>
            <a:r>
              <a:rPr lang="ar-MA" dirty="0"/>
              <a:t>(وراثة ملكية) يقبلون السلطة القائمة دون لجوء للإكراه المادي.</a:t>
            </a:r>
            <a:endParaRPr lang="fr-FR" dirty="0"/>
          </a:p>
          <a:p>
            <a:endParaRPr lang="fr-FR" dirty="0"/>
          </a:p>
        </p:txBody>
      </p:sp>
      <p:sp>
        <p:nvSpPr>
          <p:cNvPr id="4" name="Espace réservé de la date 3"/>
          <p:cNvSpPr>
            <a:spLocks noGrp="1"/>
          </p:cNvSpPr>
          <p:nvPr>
            <p:ph type="dt" sz="half" idx="14"/>
          </p:nvPr>
        </p:nvSpPr>
        <p:spPr/>
        <p:txBody>
          <a:bodyPr/>
          <a:lstStyle/>
          <a:p>
            <a:fld id="{1ED46BEA-3D9C-4952-95BB-A58C7EF262E1}" type="datetime1">
              <a:rPr lang="fr-FR" smtClean="0"/>
              <a:pPr/>
              <a:t>22/03/2020</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normAutofit/>
          </a:bodyPr>
          <a:lstStyle/>
          <a:p>
            <a:pPr algn="ctr"/>
            <a:r>
              <a:rPr lang="ar-MA" b="1" dirty="0">
                <a:solidFill>
                  <a:schemeClr val="tx1"/>
                </a:solidFill>
              </a:rPr>
              <a:t>المطلب السابع: النظرية الليبرالية الحديثة</a:t>
            </a:r>
            <a:endParaRPr lang="fr-FR" dirty="0">
              <a:solidFill>
                <a:schemeClr val="tx1"/>
              </a:solidFill>
            </a:endParaRPr>
          </a:p>
        </p:txBody>
      </p:sp>
      <p:sp>
        <p:nvSpPr>
          <p:cNvPr id="3" name="Espace réservé du contenu 2"/>
          <p:cNvSpPr>
            <a:spLocks noGrp="1"/>
          </p:cNvSpPr>
          <p:nvPr>
            <p:ph sz="quarter" idx="1"/>
          </p:nvPr>
        </p:nvSpPr>
        <p:spPr>
          <a:xfrm>
            <a:off x="179512" y="1340768"/>
            <a:ext cx="8640960" cy="5256584"/>
          </a:xfrm>
        </p:spPr>
        <p:txBody>
          <a:bodyPr>
            <a:normAutofit fontScale="92500" lnSpcReduction="20000"/>
          </a:bodyPr>
          <a:lstStyle/>
          <a:p>
            <a:pPr algn="r" rtl="1"/>
            <a:r>
              <a:rPr lang="ar-MA" dirty="0"/>
              <a:t>يعتبر المفهوم الليبرالي الحديث الدولة مؤسسة فكرية ظهرت في القرن 16 كنتاج لتطور الرأسمالية </a:t>
            </a:r>
            <a:r>
              <a:rPr lang="ar-MA" dirty="0" err="1"/>
              <a:t>ولعقلنتها</a:t>
            </a:r>
            <a:r>
              <a:rPr lang="ar-MA" dirty="0"/>
              <a:t> للحياة السياسية، وهي جهاز محايد فوق الطبقات غايته التوفيق بين السلطة والحرية وخدمة الصالح العام والمحافظة على الأمن بواسطة الشرطة والقضاء، وإفساح المجال للمبادرة الحرة.</a:t>
            </a:r>
            <a:endParaRPr lang="fr-FR" dirty="0"/>
          </a:p>
          <a:p>
            <a:pPr algn="r" rtl="1"/>
            <a:r>
              <a:rPr lang="ar-MA" dirty="0"/>
              <a:t>	ويعد المفهوم الليبرالي الحديث للدولة محصلة ثلاثة مصادر:</a:t>
            </a:r>
            <a:endParaRPr lang="fr-FR" dirty="0"/>
          </a:p>
          <a:p>
            <a:pPr algn="r" rtl="1"/>
            <a:r>
              <a:rPr lang="ar-MA" dirty="0"/>
              <a:t>	</a:t>
            </a:r>
            <a:r>
              <a:rPr lang="ar-MA" b="1" dirty="0"/>
              <a:t>* النظرية التعاقدية</a:t>
            </a:r>
            <a:r>
              <a:rPr lang="ar-MA" dirty="0"/>
              <a:t>: خاصة آراؤها حول تساوي البشر وحريتهم الطبيعية وقدسية حق الملكية.</a:t>
            </a:r>
            <a:endParaRPr lang="fr-FR" dirty="0"/>
          </a:p>
          <a:p>
            <a:pPr algn="r" rtl="1"/>
            <a:r>
              <a:rPr lang="ar-MA" dirty="0"/>
              <a:t>	</a:t>
            </a:r>
            <a:r>
              <a:rPr lang="ar-MA" b="1" dirty="0"/>
              <a:t>* الاقتصاد السياسي الليبرالي</a:t>
            </a:r>
            <a:r>
              <a:rPr lang="ar-MA" dirty="0"/>
              <a:t>: المرتكز على </a:t>
            </a:r>
            <a:r>
              <a:rPr lang="ar-MA" dirty="0" err="1"/>
              <a:t>مبدء</a:t>
            </a:r>
            <a:r>
              <a:rPr lang="ar-MA" dirty="0"/>
              <a:t> </a:t>
            </a:r>
            <a:r>
              <a:rPr lang="ar-MA" dirty="0" err="1"/>
              <a:t>: </a:t>
            </a:r>
            <a:r>
              <a:rPr lang="ar-MA" dirty="0"/>
              <a:t>"</a:t>
            </a:r>
            <a:r>
              <a:rPr lang="ar-MA" dirty="0" err="1"/>
              <a:t>دعه</a:t>
            </a:r>
            <a:r>
              <a:rPr lang="ar-MA" dirty="0"/>
              <a:t> يعمل </a:t>
            </a:r>
            <a:r>
              <a:rPr lang="ar-MA" dirty="0" err="1"/>
              <a:t>دعه</a:t>
            </a:r>
            <a:r>
              <a:rPr lang="ar-MA" dirty="0"/>
              <a:t> يمر"</a:t>
            </a:r>
            <a:endParaRPr lang="fr-FR" dirty="0"/>
          </a:p>
          <a:p>
            <a:pPr algn="r" rtl="1"/>
            <a:r>
              <a:rPr lang="ar-MA" dirty="0"/>
              <a:t>	</a:t>
            </a:r>
            <a:r>
              <a:rPr lang="ar-MA" b="1" dirty="0"/>
              <a:t>* المفهوم </a:t>
            </a:r>
            <a:r>
              <a:rPr lang="ar-MA" b="1" dirty="0" err="1"/>
              <a:t>الهيجيلي</a:t>
            </a:r>
            <a:r>
              <a:rPr lang="ar-MA" dirty="0"/>
              <a:t>: الذي يعتبر أن الدولة قد جاءت لتحل التناقض بين </a:t>
            </a:r>
            <a:r>
              <a:rPr lang="ar-MA" dirty="0" err="1"/>
              <a:t>فردانية</a:t>
            </a:r>
            <a:r>
              <a:rPr lang="ar-MA" dirty="0"/>
              <a:t> الإنسان التي تدفعه لتفضيل مصلحته الخاصة، وعقله الذي يعلمه أن ازدهار شخصه </a:t>
            </a:r>
            <a:r>
              <a:rPr lang="ar-MA" dirty="0" err="1"/>
              <a:t>رهين</a:t>
            </a:r>
            <a:r>
              <a:rPr lang="ar-MA" dirty="0"/>
              <a:t> بالتعاون مع الآخرين وخدمة الصالح </a:t>
            </a:r>
            <a:r>
              <a:rPr lang="ar-MA" dirty="0" err="1"/>
              <a:t>العام.</a:t>
            </a:r>
            <a:r>
              <a:rPr lang="ar-MA" dirty="0"/>
              <a:t> ووظيفة الدولة هي التوفيق بين مصلحة الفرد الخاصة ومصلحة الجماعة العامة.</a:t>
            </a:r>
            <a:endParaRPr lang="fr-FR" dirty="0"/>
          </a:p>
          <a:p>
            <a:pPr algn="r" rtl="1"/>
            <a:r>
              <a:rPr lang="ar-MA" dirty="0"/>
              <a:t>	</a:t>
            </a:r>
            <a:r>
              <a:rPr lang="ar-MA" b="1" dirty="0"/>
              <a:t>* علم الاجتماع الغربي</a:t>
            </a:r>
            <a:r>
              <a:rPr lang="ar-MA" dirty="0"/>
              <a:t>: عبر </a:t>
            </a:r>
            <a:r>
              <a:rPr lang="ar-MA" dirty="0" err="1"/>
              <a:t>عطاءات</a:t>
            </a:r>
            <a:r>
              <a:rPr lang="ar-MA" dirty="0"/>
              <a:t> مختلف منظريه ومنهم ماكس فيبر الذي اعتبر الدولة نتاجا خالصا للعقلانية الغربية، </a:t>
            </a:r>
            <a:r>
              <a:rPr lang="ar-MA" dirty="0" err="1"/>
              <a:t>وريمون</a:t>
            </a:r>
            <a:r>
              <a:rPr lang="ar-MA" dirty="0"/>
              <a:t> </a:t>
            </a:r>
            <a:r>
              <a:rPr lang="ar-MA" dirty="0" err="1"/>
              <a:t>آرون</a:t>
            </a:r>
            <a:r>
              <a:rPr lang="ar-MA" dirty="0"/>
              <a:t> المنادي بنظرية التضامن الاجتماعي في مواجهة تركيز الماركسية على الصراع الطبقي وانتقادها للدولة الليبرالية كما سنوضح ذلك في المطلب الموالي.</a:t>
            </a:r>
            <a:endParaRPr lang="fr-FR" dirty="0"/>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a:r>
              <a:rPr lang="ar-MA" b="1" dirty="0">
                <a:solidFill>
                  <a:schemeClr val="tx1"/>
                </a:solidFill>
              </a:rPr>
              <a:t>المطلب الثامن: النظرية الماركسية</a:t>
            </a:r>
            <a:r>
              <a:rPr lang="fr-FR" dirty="0"/>
              <a:t/>
            </a:r>
            <a:br>
              <a:rPr lang="fr-FR" dirty="0"/>
            </a:br>
            <a:endParaRPr lang="fr-FR" dirty="0"/>
          </a:p>
        </p:txBody>
      </p:sp>
      <p:sp>
        <p:nvSpPr>
          <p:cNvPr id="3" name="Espace réservé du contenu 2"/>
          <p:cNvSpPr>
            <a:spLocks noGrp="1"/>
          </p:cNvSpPr>
          <p:nvPr>
            <p:ph sz="quarter" idx="1"/>
          </p:nvPr>
        </p:nvSpPr>
        <p:spPr>
          <a:xfrm>
            <a:off x="457200" y="980728"/>
            <a:ext cx="8229600" cy="5472608"/>
          </a:xfrm>
        </p:spPr>
        <p:txBody>
          <a:bodyPr>
            <a:normAutofit fontScale="85000" lnSpcReduction="20000"/>
          </a:bodyPr>
          <a:lstStyle/>
          <a:p>
            <a:pPr algn="r" rtl="1"/>
            <a:r>
              <a:rPr lang="ar-MA" dirty="0"/>
              <a:t>إن القول بنظرية ماركسية الدولة لا يعني نسبة كل المقولات في هذا الشأن لكارل ماركس الذي لم يترك مؤلفا كاملا وشاملا عن الدولة بل مجموعة آراء متفرقة في مقالاته </a:t>
            </a:r>
            <a:r>
              <a:rPr lang="ar-MA" dirty="0" err="1"/>
              <a:t>ومؤلقاته</a:t>
            </a:r>
            <a:r>
              <a:rPr lang="ar-MA" dirty="0"/>
              <a:t> العديدة.</a:t>
            </a:r>
            <a:endParaRPr lang="fr-FR" dirty="0"/>
          </a:p>
          <a:p>
            <a:pPr algn="r" rtl="1"/>
            <a:r>
              <a:rPr lang="ar-MA" dirty="0"/>
              <a:t>	والمقصود بالنظرية الماركسية مجموعة اجتهادات ملتزمة بالمنهج الماركسي المبني على مادية تاريخية وجدلية قوامها تحديد البنية التحتية للبنية الفوقية وانقسام كل المجتمعات البشرية لطبقات </a:t>
            </a:r>
            <a:r>
              <a:rPr lang="ar-MA" dirty="0" err="1"/>
              <a:t>مسستغلة</a:t>
            </a:r>
            <a:r>
              <a:rPr lang="ar-MA" dirty="0"/>
              <a:t> (بكسر الغين) وطبقات </a:t>
            </a:r>
            <a:r>
              <a:rPr lang="ar-MA" dirty="0" err="1"/>
              <a:t>مستغلة </a:t>
            </a:r>
            <a:r>
              <a:rPr lang="ar-MA" dirty="0"/>
              <a:t>(بفتح الغين)، وتلخيص تاريخ المجتمعات في تاريخ الصراع بين الطبقات الذي سينتهي بانتصار الطبقات الكادحة، والتأكيد على أن الطبقات </a:t>
            </a:r>
            <a:r>
              <a:rPr lang="ar-MA" dirty="0" err="1"/>
              <a:t>المستغلة </a:t>
            </a:r>
            <a:r>
              <a:rPr lang="ar-MA" dirty="0"/>
              <a:t>(بكسر الغين) تستعمل الدولة كأداة قمعية لإبقاء على امتيازاتها.</a:t>
            </a:r>
            <a:endParaRPr lang="fr-FR" dirty="0"/>
          </a:p>
          <a:p>
            <a:pPr algn="r" rtl="1"/>
            <a:r>
              <a:rPr lang="ar-MA" dirty="0"/>
              <a:t>	وقد اعتبر ماركس الدولة والقانون جزءا من البنية الفوقية وأداة لحفظ سيطرة الطبقات المستغلة، كما تصور أن القضاء عليها، كهدف للشيوعية، </a:t>
            </a:r>
            <a:r>
              <a:rPr lang="ar-MA" dirty="0" err="1"/>
              <a:t>رهين</a:t>
            </a:r>
            <a:r>
              <a:rPr lang="ar-MA" dirty="0"/>
              <a:t> بالقضاء على نمط الإنتاج الرأسمالي وعلاقات الإنتاج الاستغلالية.</a:t>
            </a:r>
            <a:endParaRPr lang="fr-FR" dirty="0"/>
          </a:p>
          <a:p>
            <a:pPr algn="r" rtl="1"/>
            <a:r>
              <a:rPr lang="ar-MA" dirty="0"/>
              <a:t>	أما </a:t>
            </a:r>
            <a:r>
              <a:rPr lang="ar-MA" dirty="0" err="1"/>
              <a:t>انجلز</a:t>
            </a:r>
            <a:r>
              <a:rPr lang="ar-MA" dirty="0"/>
              <a:t> فقد </a:t>
            </a:r>
            <a:r>
              <a:rPr lang="ar-MA" dirty="0" err="1"/>
              <a:t>حلل </a:t>
            </a:r>
            <a:r>
              <a:rPr lang="ar-MA" dirty="0"/>
              <a:t>(أصل العائلة والملكية الخاصة والدولة) في مؤلف </a:t>
            </a:r>
            <a:r>
              <a:rPr lang="ar-MA" dirty="0" err="1"/>
              <a:t>خاص </a:t>
            </a:r>
            <a:r>
              <a:rPr lang="ar-MA" dirty="0"/>
              <a:t>(1884) أرجع فيه نشأة الدولة للعصر اليوناني وظهور الملكية الخاصة والمجتمع الطبقي الذي لعبت فيه الدولة على مر التاريخ دور جهاز قمعي للحفاظ على مصالح الطبقات المستغلة في مواجهة الطبقات </a:t>
            </a:r>
            <a:r>
              <a:rPr lang="ar-MA" dirty="0" err="1"/>
              <a:t>المستغلة.</a:t>
            </a:r>
            <a:r>
              <a:rPr lang="ar-MA" dirty="0"/>
              <a:t> (استغلال دولة الأسياد الأشراف للعبيد في دولة اليونان والإقطاعيين </a:t>
            </a:r>
            <a:r>
              <a:rPr lang="ar-MA" dirty="0" err="1"/>
              <a:t>للاقنان</a:t>
            </a:r>
            <a:r>
              <a:rPr lang="ar-MA" dirty="0"/>
              <a:t> في العصور الوسطى، والرأسمالية </a:t>
            </a:r>
            <a:r>
              <a:rPr lang="ar-MA" dirty="0" err="1"/>
              <a:t>للبروليتاريا</a:t>
            </a:r>
            <a:r>
              <a:rPr lang="ar-MA" dirty="0"/>
              <a:t> في نمط الإنتاج </a:t>
            </a:r>
            <a:r>
              <a:rPr lang="ar-MA" dirty="0" err="1"/>
              <a:t>الرأسمالي...).</a:t>
            </a:r>
            <a:endParaRPr lang="fr-FR" dirty="0"/>
          </a:p>
          <a:p>
            <a:pPr algn="r" rtl="1"/>
            <a:r>
              <a:rPr lang="ar-MA" dirty="0"/>
              <a:t>	ومن جهة نظر الماركسية الأصلية، فإن ثورة </a:t>
            </a:r>
            <a:r>
              <a:rPr lang="ar-MA" dirty="0" err="1"/>
              <a:t>بروليتارية</a:t>
            </a:r>
            <a:r>
              <a:rPr lang="ar-MA" dirty="0"/>
              <a:t> ستلغي نمط الإنتاج الرأسمالي وتؤسس دولة اشتراكية قائمة على ديكتاتورية </a:t>
            </a:r>
            <a:r>
              <a:rPr lang="ar-MA" dirty="0" err="1"/>
              <a:t>للبروليتاريا</a:t>
            </a:r>
            <a:r>
              <a:rPr lang="ar-MA" dirty="0"/>
              <a:t> تستعمل فيها هذه الأخيرة جهاز الدولة كأداة قمعية لتصفية الأقلية الرأسمالية وإزالة الطبقية، وسيعقب القضاء على الاستغلال اختفاء الدولة وتعويضها بإدارة للجهاز الإنتاجي عوض حكم البشر.</a:t>
            </a:r>
            <a:endParaRPr lang="fr-FR" dirty="0"/>
          </a:p>
          <a:p>
            <a:endParaRPr lang="fr-FR" dirty="0"/>
          </a:p>
        </p:txBody>
      </p:sp>
      <p:sp>
        <p:nvSpPr>
          <p:cNvPr id="4" name="Espace réservé de la date 3"/>
          <p:cNvSpPr>
            <a:spLocks noGrp="1"/>
          </p:cNvSpPr>
          <p:nvPr>
            <p:ph type="dt" sz="half" idx="14"/>
          </p:nvPr>
        </p:nvSpPr>
        <p:spPr/>
        <p:txBody>
          <a:bodyPr/>
          <a:lstStyle/>
          <a:p>
            <a:fld id="{5557DFB0-2A92-431C-AD86-177F90FFBE47}" type="datetime1">
              <a:rPr lang="fr-FR" smtClean="0"/>
              <a:pPr/>
              <a:t>22/03/2020</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332656"/>
            <a:ext cx="7772400" cy="648071"/>
          </a:xfrm>
        </p:spPr>
        <p:txBody>
          <a:bodyPr>
            <a:normAutofit fontScale="90000"/>
          </a:bodyPr>
          <a:lstStyle/>
          <a:p>
            <a:pPr algn="ctr"/>
            <a:r>
              <a:rPr lang="ar-MA" b="1" dirty="0">
                <a:solidFill>
                  <a:schemeClr val="tx1"/>
                </a:solidFill>
              </a:rPr>
              <a:t>الفصل الأول: الدولة</a:t>
            </a:r>
            <a:r>
              <a:rPr lang="fr-FR" dirty="0"/>
              <a:t/>
            </a:r>
            <a:br>
              <a:rPr lang="fr-FR" dirty="0"/>
            </a:br>
            <a:endParaRPr lang="fr-FR" dirty="0"/>
          </a:p>
        </p:txBody>
      </p:sp>
      <p:sp>
        <p:nvSpPr>
          <p:cNvPr id="3" name="Sous-titre 2"/>
          <p:cNvSpPr>
            <a:spLocks noGrp="1"/>
          </p:cNvSpPr>
          <p:nvPr>
            <p:ph type="subTitle" idx="1"/>
          </p:nvPr>
        </p:nvSpPr>
        <p:spPr>
          <a:xfrm>
            <a:off x="323528" y="836712"/>
            <a:ext cx="8568952" cy="5688632"/>
          </a:xfrm>
        </p:spPr>
        <p:txBody>
          <a:bodyPr>
            <a:normAutofit fontScale="70000" lnSpcReduction="20000"/>
          </a:bodyPr>
          <a:lstStyle/>
          <a:p>
            <a:pPr algn="r" rtl="1"/>
            <a:r>
              <a:rPr lang="ar-MA" sz="3400" b="1" dirty="0">
                <a:solidFill>
                  <a:schemeClr val="tx1"/>
                </a:solidFill>
              </a:rPr>
              <a:t>تمهيد</a:t>
            </a:r>
            <a:r>
              <a:rPr lang="ar-MA" sz="3400" dirty="0">
                <a:solidFill>
                  <a:schemeClr val="tx1"/>
                </a:solidFill>
              </a:rPr>
              <a:t>:</a:t>
            </a:r>
            <a:endParaRPr lang="fr-FR" sz="3400" dirty="0">
              <a:solidFill>
                <a:schemeClr val="tx1"/>
              </a:solidFill>
            </a:endParaRPr>
          </a:p>
          <a:p>
            <a:pPr algn="r" rtl="1"/>
            <a:r>
              <a:rPr lang="ar-MA" sz="3400" dirty="0">
                <a:solidFill>
                  <a:schemeClr val="tx1"/>
                </a:solidFill>
              </a:rPr>
              <a:t>	يعد مصطلح الدولة من الاصطلاحات الأكثر شيوعا في اللغة السياسية المعاصرة؛ بحيث أنه قد يستعمل للدلالة على </a:t>
            </a:r>
            <a:r>
              <a:rPr lang="ar-MA" sz="3400" b="1" dirty="0">
                <a:solidFill>
                  <a:schemeClr val="tx1"/>
                </a:solidFill>
              </a:rPr>
              <a:t>كيان سياسي </a:t>
            </a:r>
            <a:r>
              <a:rPr lang="ar-MA" sz="3400" b="1" dirty="0" err="1">
                <a:solidFill>
                  <a:schemeClr val="tx1"/>
                </a:solidFill>
              </a:rPr>
              <a:t>وطني</a:t>
            </a:r>
            <a:r>
              <a:rPr lang="ar-MA" sz="3400" dirty="0" err="1">
                <a:solidFill>
                  <a:schemeClr val="tx1"/>
                </a:solidFill>
              </a:rPr>
              <a:t> </a:t>
            </a:r>
            <a:r>
              <a:rPr lang="ar-MA" sz="3400" dirty="0">
                <a:solidFill>
                  <a:schemeClr val="tx1"/>
                </a:solidFill>
              </a:rPr>
              <a:t>(الدولة المغربية أو الفرنسية)، وقد يعنى </a:t>
            </a:r>
            <a:r>
              <a:rPr lang="ar-MA" sz="3400" dirty="0" err="1">
                <a:solidFill>
                  <a:schemeClr val="tx1"/>
                </a:solidFill>
              </a:rPr>
              <a:t>به</a:t>
            </a:r>
            <a:r>
              <a:rPr lang="ar-MA" sz="3400" dirty="0">
                <a:solidFill>
                  <a:schemeClr val="tx1"/>
                </a:solidFill>
              </a:rPr>
              <a:t> </a:t>
            </a:r>
            <a:r>
              <a:rPr lang="ar-MA" sz="3400" b="1" dirty="0">
                <a:solidFill>
                  <a:schemeClr val="tx1"/>
                </a:solidFill>
              </a:rPr>
              <a:t>السلطات العمومية</a:t>
            </a:r>
            <a:r>
              <a:rPr lang="ar-MA" sz="3400" dirty="0">
                <a:solidFill>
                  <a:schemeClr val="tx1"/>
                </a:solidFill>
              </a:rPr>
              <a:t> داخل بلد </a:t>
            </a:r>
            <a:r>
              <a:rPr lang="ar-MA" sz="3400" dirty="0" err="1">
                <a:solidFill>
                  <a:schemeClr val="tx1"/>
                </a:solidFill>
              </a:rPr>
              <a:t>معين </a:t>
            </a:r>
            <a:r>
              <a:rPr lang="ar-MA" sz="3400" dirty="0">
                <a:solidFill>
                  <a:schemeClr val="tx1"/>
                </a:solidFill>
              </a:rPr>
              <a:t>(وهذا هو المعنى المقصود عندما ترتفع المطالب بتدخل الدولة للحد من ارتفاع الأسعار)، وفي معنى ثالث أضيق يطلق البعض لفظ الدولة على </a:t>
            </a:r>
            <a:r>
              <a:rPr lang="ar-MA" sz="3400" b="1" dirty="0">
                <a:solidFill>
                  <a:schemeClr val="tx1"/>
                </a:solidFill>
              </a:rPr>
              <a:t>الحكم المركزي</a:t>
            </a:r>
            <a:r>
              <a:rPr lang="ar-MA" sz="3400" dirty="0">
                <a:solidFill>
                  <a:schemeClr val="tx1"/>
                </a:solidFill>
              </a:rPr>
              <a:t> تمييزا له عن السلطات </a:t>
            </a:r>
            <a:r>
              <a:rPr lang="ar-MA" sz="3400" dirty="0" err="1">
                <a:solidFill>
                  <a:schemeClr val="tx1"/>
                </a:solidFill>
              </a:rPr>
              <a:t>اللامركزية.</a:t>
            </a:r>
            <a:r>
              <a:rPr lang="ar-MA" sz="3400" dirty="0">
                <a:solidFill>
                  <a:schemeClr val="tx1"/>
                </a:solidFill>
              </a:rPr>
              <a:t> (كأن يقال إن هذه السيارة في ملك الدولة والأخرى في ملك الجماعة </a:t>
            </a:r>
            <a:r>
              <a:rPr lang="ar-MA" sz="3400" dirty="0" err="1">
                <a:solidFill>
                  <a:schemeClr val="tx1"/>
                </a:solidFill>
              </a:rPr>
              <a:t>الحضرية...).</a:t>
            </a:r>
            <a:endParaRPr lang="fr-FR" sz="3400" dirty="0">
              <a:solidFill>
                <a:schemeClr val="tx1"/>
              </a:solidFill>
            </a:endParaRPr>
          </a:p>
          <a:p>
            <a:pPr algn="r" rtl="1"/>
            <a:r>
              <a:rPr lang="ar-MA" sz="3400" dirty="0">
                <a:solidFill>
                  <a:schemeClr val="tx1"/>
                </a:solidFill>
              </a:rPr>
              <a:t>	وإذا كانت الدولة تشكل محور دراسات القانون </a:t>
            </a:r>
            <a:r>
              <a:rPr lang="ar-MA" sz="3400" dirty="0" err="1">
                <a:solidFill>
                  <a:schemeClr val="tx1"/>
                </a:solidFill>
              </a:rPr>
              <a:t>العام </a:t>
            </a:r>
            <a:r>
              <a:rPr lang="ar-MA" sz="3400" dirty="0">
                <a:solidFill>
                  <a:schemeClr val="tx1"/>
                </a:solidFill>
              </a:rPr>
              <a:t>-حيث يهتم كل فرع منه بإحدى مجالاتها، فإن </a:t>
            </a:r>
            <a:r>
              <a:rPr lang="ar-MA" sz="3400" b="1" dirty="0">
                <a:solidFill>
                  <a:schemeClr val="tx1"/>
                </a:solidFill>
              </a:rPr>
              <a:t>القانون الدستوري يهتم بأركانها وأشكالها </a:t>
            </a:r>
            <a:r>
              <a:rPr lang="ar-MA" sz="3400" b="1" dirty="0" err="1">
                <a:solidFill>
                  <a:schemeClr val="tx1"/>
                </a:solidFill>
              </a:rPr>
              <a:t>ومؤسساتها</a:t>
            </a:r>
            <a:r>
              <a:rPr lang="ar-MA" sz="3400" dirty="0" err="1">
                <a:solidFill>
                  <a:schemeClr val="tx1"/>
                </a:solidFill>
              </a:rPr>
              <a:t>.</a:t>
            </a:r>
            <a:r>
              <a:rPr lang="ar-MA" sz="3400" dirty="0">
                <a:solidFill>
                  <a:schemeClr val="tx1"/>
                </a:solidFill>
              </a:rPr>
              <a:t> وقد كان من أثر ربط </a:t>
            </a:r>
            <a:r>
              <a:rPr lang="ar-MA" sz="3400" b="1" dirty="0">
                <a:solidFill>
                  <a:schemeClr val="tx1"/>
                </a:solidFill>
              </a:rPr>
              <a:t>علم السياسة</a:t>
            </a:r>
            <a:r>
              <a:rPr lang="ar-MA" sz="3400" dirty="0">
                <a:solidFill>
                  <a:schemeClr val="tx1"/>
                </a:solidFill>
              </a:rPr>
              <a:t> بالقانون الدستوري جعل هذا الأخير يهتم كذلك </a:t>
            </a:r>
            <a:r>
              <a:rPr lang="ar-MA" sz="3400" b="1" dirty="0">
                <a:solidFill>
                  <a:schemeClr val="tx1"/>
                </a:solidFill>
              </a:rPr>
              <a:t>بأصل السلطة السياسية أي أصل الدولة </a:t>
            </a:r>
            <a:r>
              <a:rPr lang="ar-MA" sz="3400" b="1" dirty="0" err="1">
                <a:solidFill>
                  <a:schemeClr val="tx1"/>
                </a:solidFill>
              </a:rPr>
              <a:t>ووظائفها</a:t>
            </a:r>
            <a:r>
              <a:rPr lang="ar-MA" sz="3400" dirty="0" err="1">
                <a:solidFill>
                  <a:schemeClr val="tx1"/>
                </a:solidFill>
              </a:rPr>
              <a:t>.</a:t>
            </a:r>
            <a:r>
              <a:rPr lang="ar-MA" sz="3400" dirty="0">
                <a:solidFill>
                  <a:schemeClr val="tx1"/>
                </a:solidFill>
              </a:rPr>
              <a:t> وعلى هذا فإن بحثنا للدولة سيتم من خلال أربعة مباحث:</a:t>
            </a:r>
            <a:endParaRPr lang="fr-FR" sz="3400" dirty="0">
              <a:solidFill>
                <a:schemeClr val="tx1"/>
              </a:solidFill>
            </a:endParaRPr>
          </a:p>
          <a:p>
            <a:pPr algn="r" rtl="1"/>
            <a:r>
              <a:rPr lang="ar-MA" sz="3400" dirty="0">
                <a:solidFill>
                  <a:schemeClr val="tx1"/>
                </a:solidFill>
              </a:rPr>
              <a:t>	</a:t>
            </a:r>
            <a:r>
              <a:rPr lang="ar-MA" sz="3400" b="1" dirty="0">
                <a:solidFill>
                  <a:schemeClr val="tx1"/>
                </a:solidFill>
              </a:rPr>
              <a:t>* المبحث الأول: عرض لبعض نظريات أصل الدولة.</a:t>
            </a:r>
            <a:endParaRPr lang="fr-FR" sz="3400" dirty="0">
              <a:solidFill>
                <a:schemeClr val="tx1"/>
              </a:solidFill>
            </a:endParaRPr>
          </a:p>
          <a:p>
            <a:pPr algn="r" rtl="1"/>
            <a:r>
              <a:rPr lang="ar-MA" sz="3400" b="1" dirty="0">
                <a:solidFill>
                  <a:schemeClr val="tx1"/>
                </a:solidFill>
              </a:rPr>
              <a:t>	* المبحث الثاني: أركان الدولة.</a:t>
            </a:r>
            <a:endParaRPr lang="fr-FR" sz="3400" dirty="0">
              <a:solidFill>
                <a:schemeClr val="tx1"/>
              </a:solidFill>
            </a:endParaRPr>
          </a:p>
          <a:p>
            <a:pPr algn="r" rtl="1"/>
            <a:r>
              <a:rPr lang="ar-MA" sz="3400" b="1" dirty="0">
                <a:solidFill>
                  <a:schemeClr val="tx1"/>
                </a:solidFill>
              </a:rPr>
              <a:t>	* المبحث الثالث: وظائف الدولة.</a:t>
            </a:r>
            <a:endParaRPr lang="fr-FR" sz="3400" dirty="0">
              <a:solidFill>
                <a:schemeClr val="tx1"/>
              </a:solidFill>
            </a:endParaRPr>
          </a:p>
          <a:p>
            <a:pPr algn="r" rtl="1"/>
            <a:r>
              <a:rPr lang="ar-MA" sz="3400" b="1" dirty="0">
                <a:solidFill>
                  <a:schemeClr val="tx1"/>
                </a:solidFill>
              </a:rPr>
              <a:t>	* المبحث الرابع: أشكال الدولة.</a:t>
            </a:r>
            <a:endParaRPr lang="fr-FR" sz="3400" dirty="0">
              <a:solidFill>
                <a:schemeClr val="tx1"/>
              </a:solidFill>
            </a:endParaRPr>
          </a:p>
          <a:p>
            <a:pPr algn="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a:bodyPr>
          <a:lstStyle/>
          <a:p>
            <a:pPr algn="ctr"/>
            <a:r>
              <a:rPr lang="ar-MA" b="1" u="sng" dirty="0">
                <a:solidFill>
                  <a:schemeClr val="tx1"/>
                </a:solidFill>
              </a:rPr>
              <a:t>المبحث الأول</a:t>
            </a:r>
            <a:r>
              <a:rPr lang="ar-MA" b="1" dirty="0">
                <a:solidFill>
                  <a:schemeClr val="tx1"/>
                </a:solidFill>
              </a:rPr>
              <a:t>: اختلاف نظريات أصل الدولة</a:t>
            </a:r>
            <a:endParaRPr lang="fr-FR" dirty="0">
              <a:solidFill>
                <a:schemeClr val="tx1"/>
              </a:solidFill>
            </a:endParaRPr>
          </a:p>
        </p:txBody>
      </p:sp>
      <p:sp>
        <p:nvSpPr>
          <p:cNvPr id="3" name="Espace réservé du contenu 2"/>
          <p:cNvSpPr>
            <a:spLocks noGrp="1"/>
          </p:cNvSpPr>
          <p:nvPr>
            <p:ph sz="quarter" idx="1"/>
          </p:nvPr>
        </p:nvSpPr>
        <p:spPr>
          <a:xfrm>
            <a:off x="251520" y="1340768"/>
            <a:ext cx="8640960" cy="5184576"/>
          </a:xfrm>
        </p:spPr>
        <p:txBody>
          <a:bodyPr>
            <a:normAutofit/>
          </a:bodyPr>
          <a:lstStyle/>
          <a:p>
            <a:pPr algn="r" rtl="1"/>
            <a:r>
              <a:rPr lang="ar-MA" sz="2800" dirty="0"/>
              <a:t>إن التساؤل عن أصل الدولة يرتبط بالبحث في أصل السلطة السياسية والتساؤل عن </a:t>
            </a:r>
            <a:r>
              <a:rPr lang="ar-MA" sz="2800" b="1" dirty="0"/>
              <a:t>مصدر سلطة </a:t>
            </a:r>
            <a:r>
              <a:rPr lang="ar-MA" sz="2800" b="1" dirty="0" err="1"/>
              <a:t>الحاكم؟</a:t>
            </a:r>
            <a:r>
              <a:rPr lang="ar-MA" sz="2800" dirty="0"/>
              <a:t> هل هي نابعة من</a:t>
            </a:r>
            <a:r>
              <a:rPr lang="ar-MA" sz="2800" b="1" dirty="0"/>
              <a:t> تفويض </a:t>
            </a:r>
            <a:r>
              <a:rPr lang="ar-MA" sz="2800" b="1" dirty="0" err="1"/>
              <a:t>إلهي</a:t>
            </a:r>
            <a:r>
              <a:rPr lang="ar-MA" sz="2800" dirty="0" err="1"/>
              <a:t> ؟</a:t>
            </a:r>
            <a:r>
              <a:rPr lang="ar-MA" sz="2800" dirty="0"/>
              <a:t> أم نتيجة </a:t>
            </a:r>
            <a:r>
              <a:rPr lang="ar-MA" sz="2800" b="1" dirty="0"/>
              <a:t>عقد </a:t>
            </a:r>
            <a:r>
              <a:rPr lang="ar-MA" sz="2800" b="1" dirty="0" err="1"/>
              <a:t>اجتماعي</a:t>
            </a:r>
            <a:r>
              <a:rPr lang="ar-MA" sz="2800" dirty="0" err="1"/>
              <a:t>؟</a:t>
            </a:r>
            <a:r>
              <a:rPr lang="ar-MA" sz="2800" dirty="0"/>
              <a:t> وهل الدولة </a:t>
            </a:r>
            <a:r>
              <a:rPr lang="ar-MA" sz="2800" b="1" dirty="0"/>
              <a:t>ظاهرة طبيعية</a:t>
            </a:r>
            <a:r>
              <a:rPr lang="ar-MA" sz="2800" dirty="0"/>
              <a:t> أو إفراز من </a:t>
            </a:r>
            <a:r>
              <a:rPr lang="ar-MA" sz="2800" b="1" dirty="0" err="1"/>
              <a:t>إفرازات</a:t>
            </a:r>
            <a:r>
              <a:rPr lang="ar-MA" sz="2800" b="1" dirty="0"/>
              <a:t> </a:t>
            </a:r>
            <a:r>
              <a:rPr lang="ar-MA" sz="2800" b="1" dirty="0" err="1"/>
              <a:t>الرأسمالية</a:t>
            </a:r>
            <a:r>
              <a:rPr lang="ar-MA" sz="2800" dirty="0" err="1"/>
              <a:t>؟</a:t>
            </a:r>
            <a:r>
              <a:rPr lang="ar-MA" sz="2800" dirty="0"/>
              <a:t> أم أنها </a:t>
            </a:r>
            <a:r>
              <a:rPr lang="ar-MA" sz="2800" b="1" dirty="0"/>
              <a:t>أداة قمعية قديمة</a:t>
            </a:r>
            <a:r>
              <a:rPr lang="ar-MA" sz="2800" dirty="0"/>
              <a:t> في يد </a:t>
            </a:r>
            <a:r>
              <a:rPr lang="ar-MA" sz="2800" dirty="0" err="1"/>
              <a:t>الحاكمين؟</a:t>
            </a:r>
            <a:r>
              <a:rPr lang="ar-MA" sz="2800" dirty="0"/>
              <a:t> وهل الدولة </a:t>
            </a:r>
            <a:r>
              <a:rPr lang="ar-MA" sz="2800" b="1" dirty="0"/>
              <a:t>مؤسسة إلهية لا إنسانية</a:t>
            </a:r>
            <a:r>
              <a:rPr lang="ar-MA" sz="2800" dirty="0"/>
              <a:t> أو </a:t>
            </a:r>
            <a:r>
              <a:rPr lang="ar-MA" sz="2800" b="1" dirty="0"/>
              <a:t>ظاهرة سياسية تاريخية واجتماعية</a:t>
            </a:r>
            <a:r>
              <a:rPr lang="ar-MA" sz="2800" dirty="0"/>
              <a:t>؟</a:t>
            </a:r>
            <a:endParaRPr lang="fr-FR" sz="2800" dirty="0"/>
          </a:p>
          <a:p>
            <a:pPr algn="r" rtl="1"/>
            <a:r>
              <a:rPr lang="ar-MA" sz="2800" dirty="0"/>
              <a:t>	إن إجابة المفكرين عن هذه الأسئلة تتسم بالتعدد </a:t>
            </a:r>
            <a:r>
              <a:rPr lang="ar-MA" sz="2800" dirty="0" err="1"/>
              <a:t>والتعارض.</a:t>
            </a:r>
            <a:r>
              <a:rPr lang="ar-MA" sz="2800" dirty="0"/>
              <a:t> ولأن المجال لا يسع لعرض كل النظريات المفسرة لأصل الدولة، فإننا سنكتفي بتركيبها في ثمان </a:t>
            </a:r>
            <a:r>
              <a:rPr lang="ar-MA" sz="2800" dirty="0" err="1"/>
              <a:t>نظريات.</a:t>
            </a:r>
            <a:r>
              <a:rPr lang="ar-MA" sz="2800" dirty="0"/>
              <a:t> أطروحة </a:t>
            </a:r>
            <a:r>
              <a:rPr lang="ar-MA" sz="2800" b="1" dirty="0"/>
              <a:t>الأصل </a:t>
            </a:r>
            <a:r>
              <a:rPr lang="ar-MA" sz="2800" b="1" dirty="0" err="1"/>
              <a:t>الثيوقراطي</a:t>
            </a:r>
            <a:r>
              <a:rPr lang="ar-MA" sz="2800" b="1" dirty="0"/>
              <a:t> للدولة</a:t>
            </a:r>
            <a:r>
              <a:rPr lang="ar-MA" sz="2800" dirty="0"/>
              <a:t>، والدولة </a:t>
            </a:r>
            <a:r>
              <a:rPr lang="ar-MA" sz="2800" b="1" dirty="0"/>
              <a:t>كظاهرة طبيعية</a:t>
            </a:r>
            <a:r>
              <a:rPr lang="ar-MA" sz="2800" dirty="0"/>
              <a:t>، والدولة </a:t>
            </a:r>
            <a:r>
              <a:rPr lang="ar-MA" sz="2800" b="1" dirty="0"/>
              <a:t>كعمران عند أبي خلدون</a:t>
            </a:r>
            <a:r>
              <a:rPr lang="ar-MA" sz="2800" dirty="0"/>
              <a:t>، والنظريات </a:t>
            </a:r>
            <a:r>
              <a:rPr lang="ar-MA" sz="2800" b="1" dirty="0"/>
              <a:t>التعاقدية والقانونية </a:t>
            </a:r>
            <a:r>
              <a:rPr lang="ar-MA" sz="2800" b="1" dirty="0" err="1"/>
              <a:t>والسوسيولوجية</a:t>
            </a:r>
            <a:r>
              <a:rPr lang="ar-MA" sz="2800" b="1" dirty="0"/>
              <a:t> والليبرالية والماركسية الحديثة في أصل السلطة والدولة.</a:t>
            </a:r>
            <a:endParaRPr lang="fr-FR" sz="2800" dirty="0"/>
          </a:p>
          <a:p>
            <a:endParaRPr lang="fr-FR" dirty="0"/>
          </a:p>
        </p:txBody>
      </p:sp>
      <p:pic>
        <p:nvPicPr>
          <p:cNvPr id="6" name="~PP2135.WAV">
            <a:hlinkClick r:id="" action="ppaction://media"/>
          </p:cNvPr>
          <p:cNvPicPr>
            <a:picLocks noRot="1" noChangeAspect="1"/>
          </p:cNvPicPr>
          <p:nvPr>
            <a:wavAudioFile r:embed="rId1" name="~PP2135.WAV"/>
          </p:nvPr>
        </p:nvPicPr>
        <p:blipFill>
          <a:blip r:embed="rId3" cstate="print"/>
          <a:stretch>
            <a:fillRect/>
          </a:stretch>
        </p:blipFill>
        <p:spPr>
          <a:xfrm>
            <a:off x="8632825" y="6346825"/>
            <a:ext cx="304800" cy="304800"/>
          </a:xfrm>
          <a:prstGeom prst="rect">
            <a:avLst/>
          </a:prstGeom>
        </p:spPr>
      </p:pic>
    </p:spTree>
  </p:cSld>
  <p:clrMapOvr>
    <a:masterClrMapping/>
  </p:clrMapOvr>
  <p:transition advTm="1431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normAutofit/>
          </a:bodyPr>
          <a:lstStyle/>
          <a:p>
            <a:pPr algn="ctr"/>
            <a:r>
              <a:rPr lang="ar-MA" b="1" dirty="0">
                <a:solidFill>
                  <a:schemeClr val="tx1"/>
                </a:solidFill>
              </a:rPr>
              <a:t>المطلب الأول: </a:t>
            </a:r>
            <a:r>
              <a:rPr lang="ar-MA" b="1" dirty="0" err="1">
                <a:solidFill>
                  <a:schemeClr val="tx1"/>
                </a:solidFill>
              </a:rPr>
              <a:t>أطروحات</a:t>
            </a:r>
            <a:r>
              <a:rPr lang="ar-MA" b="1" dirty="0">
                <a:solidFill>
                  <a:schemeClr val="tx1"/>
                </a:solidFill>
              </a:rPr>
              <a:t> الأصل </a:t>
            </a:r>
            <a:r>
              <a:rPr lang="ar-MA" b="1" dirty="0" err="1">
                <a:solidFill>
                  <a:schemeClr val="tx1"/>
                </a:solidFill>
              </a:rPr>
              <a:t>الثيوقراطي</a:t>
            </a:r>
            <a:r>
              <a:rPr lang="ar-MA" b="1" dirty="0">
                <a:solidFill>
                  <a:schemeClr val="tx1"/>
                </a:solidFill>
              </a:rPr>
              <a:t> للدولة</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2800" dirty="0"/>
              <a:t>منذ زمن قديم، حاول مفكرون وحكام تفسير طبيعة السلطة السياسية للدولة بالتفكير في </a:t>
            </a:r>
            <a:r>
              <a:rPr lang="ar-MA" sz="2800" dirty="0" err="1"/>
              <a:t>أصولها.</a:t>
            </a:r>
            <a:r>
              <a:rPr lang="ar-MA" sz="2800" dirty="0"/>
              <a:t> وخلال العصور القديمة والوسطى، روج الحكام لنظرية </a:t>
            </a:r>
            <a:r>
              <a:rPr lang="ar-MA" sz="2800" b="1" dirty="0" err="1"/>
              <a:t>ثيوقراطية</a:t>
            </a:r>
            <a:r>
              <a:rPr lang="ar-MA" sz="2800" dirty="0"/>
              <a:t> مؤداها </a:t>
            </a:r>
            <a:r>
              <a:rPr lang="ar-MA" sz="2800" b="1" dirty="0"/>
              <a:t>تأليه الحاكم </a:t>
            </a:r>
            <a:r>
              <a:rPr lang="ar-MA" sz="2800" b="1" dirty="0" err="1"/>
              <a:t>لشرعنة</a:t>
            </a:r>
            <a:r>
              <a:rPr lang="ar-MA" sz="2800" b="1" dirty="0"/>
              <a:t> سلطته</a:t>
            </a:r>
            <a:r>
              <a:rPr lang="ar-MA" sz="2800" dirty="0"/>
              <a:t>، أو اعتبار السلطة حقا إلهيا مخولا من </a:t>
            </a:r>
            <a:r>
              <a:rPr lang="ar-MA" sz="2800" b="1" dirty="0"/>
              <a:t>الإله للحاكم</a:t>
            </a:r>
            <a:r>
              <a:rPr lang="ar-MA" sz="2800" dirty="0"/>
              <a:t> ونظاما مقدسا </a:t>
            </a:r>
            <a:r>
              <a:rPr lang="ar-MA" sz="2800" b="1" dirty="0"/>
              <a:t>فرضه الله لحكم عباده وتنظيم دنياهم</a:t>
            </a:r>
            <a:r>
              <a:rPr lang="ar-MA" sz="2800" dirty="0"/>
              <a:t>.</a:t>
            </a:r>
            <a:endParaRPr lang="fr-FR" sz="2800" dirty="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pPr algn="ctr"/>
            <a:r>
              <a:rPr lang="ar-MA" b="1" dirty="0">
                <a:solidFill>
                  <a:schemeClr val="tx1"/>
                </a:solidFill>
              </a:rPr>
              <a:t>الفرع الأول: نظرية تأليه الحاكم</a:t>
            </a:r>
            <a:endParaRPr lang="fr-FR" dirty="0">
              <a:solidFill>
                <a:schemeClr val="tx1"/>
              </a:solidFill>
            </a:endParaRPr>
          </a:p>
        </p:txBody>
      </p:sp>
      <p:sp>
        <p:nvSpPr>
          <p:cNvPr id="3" name="Espace réservé du contenu 2"/>
          <p:cNvSpPr>
            <a:spLocks noGrp="1"/>
          </p:cNvSpPr>
          <p:nvPr>
            <p:ph sz="quarter" idx="1"/>
          </p:nvPr>
        </p:nvSpPr>
        <p:spPr>
          <a:xfrm>
            <a:off x="457200" y="1196752"/>
            <a:ext cx="8229600" cy="5328592"/>
          </a:xfrm>
        </p:spPr>
        <p:txBody>
          <a:bodyPr>
            <a:normAutofit/>
          </a:bodyPr>
          <a:lstStyle/>
          <a:p>
            <a:pPr algn="r" rtl="1"/>
            <a:r>
              <a:rPr lang="ar-MA" dirty="0"/>
              <a:t>إن اعتبار </a:t>
            </a:r>
            <a:r>
              <a:rPr lang="ar-MA" b="1" dirty="0"/>
              <a:t>الحاكم إلها</a:t>
            </a:r>
            <a:r>
              <a:rPr lang="ar-MA" dirty="0"/>
              <a:t> وتبرير ممارسته للسلطة </a:t>
            </a:r>
            <a:r>
              <a:rPr lang="ar-MA" dirty="0" err="1"/>
              <a:t>بألوهيته</a:t>
            </a:r>
            <a:r>
              <a:rPr lang="ar-MA" dirty="0"/>
              <a:t> التي توجب على المحكومين طاعته وتجعل الحكم حكرا عليه قد وجد في الحضارات القديمة </a:t>
            </a:r>
            <a:r>
              <a:rPr lang="ar-MA" b="1" dirty="0"/>
              <a:t>لمصر والهند والصين</a:t>
            </a:r>
            <a:r>
              <a:rPr lang="ar-MA" dirty="0"/>
              <a:t>.</a:t>
            </a:r>
            <a:endParaRPr lang="fr-FR" dirty="0"/>
          </a:p>
          <a:p>
            <a:pPr algn="r" rtl="1"/>
            <a:r>
              <a:rPr lang="ar-MA" dirty="0"/>
              <a:t>	ففي مصر الفرعونية كان الملك يدعى في عهد الأسرتين الرابعة </a:t>
            </a:r>
            <a:r>
              <a:rPr lang="ar-MA" dirty="0" err="1"/>
              <a:t>والخامسة </a:t>
            </a:r>
            <a:r>
              <a:rPr lang="ar-MA" b="1" dirty="0"/>
              <a:t>"</a:t>
            </a:r>
            <a:r>
              <a:rPr lang="ar-MA" b="1" dirty="0" err="1"/>
              <a:t>هوريس</a:t>
            </a:r>
            <a:r>
              <a:rPr lang="ar-MA" b="1" dirty="0"/>
              <a:t>"</a:t>
            </a:r>
            <a:r>
              <a:rPr lang="ar-MA" dirty="0"/>
              <a:t> أي الإله باللغة الفرعونية </a:t>
            </a:r>
            <a:r>
              <a:rPr lang="ar-MA" dirty="0" err="1"/>
              <a:t>القديمة.</a:t>
            </a:r>
            <a:r>
              <a:rPr lang="ar-MA" dirty="0"/>
              <a:t> أما في الأسر الأولى والثانية والثالثة، فإن </a:t>
            </a:r>
            <a:r>
              <a:rPr lang="ar-MA" b="1" dirty="0"/>
              <a:t>الفرعون كان يعتبر ابن إله </a:t>
            </a:r>
            <a:r>
              <a:rPr lang="ar-MA" b="1" dirty="0" err="1"/>
              <a:t>الشمس "رع".</a:t>
            </a:r>
            <a:endParaRPr lang="fr-FR" dirty="0"/>
          </a:p>
          <a:p>
            <a:pPr algn="r" rtl="1"/>
            <a:r>
              <a:rPr lang="ar-MA" dirty="0"/>
              <a:t>	وفي الهند القديمة، كان الهنود يطيعون الحاكم ويعبدونه ويخضعون لسلطته باعتباره </a:t>
            </a:r>
            <a:r>
              <a:rPr lang="ar-MA" b="1" dirty="0"/>
              <a:t>التجسيد الآدمي للإله </a:t>
            </a:r>
            <a:r>
              <a:rPr lang="ar-MA" b="1" dirty="0" err="1"/>
              <a:t>الأكبر </a:t>
            </a:r>
            <a:r>
              <a:rPr lang="ar-MA" b="1" dirty="0"/>
              <a:t>"براهما"</a:t>
            </a:r>
            <a:r>
              <a:rPr lang="ar-MA" dirty="0"/>
              <a:t> الذي يستمد منه </a:t>
            </a:r>
            <a:r>
              <a:rPr lang="ar-MA" dirty="0" err="1"/>
              <a:t>سلطته.</a:t>
            </a:r>
            <a:r>
              <a:rPr lang="ar-MA" dirty="0"/>
              <a:t> كما كان </a:t>
            </a:r>
            <a:r>
              <a:rPr lang="ar-MA" b="1" dirty="0"/>
              <a:t>سكان </a:t>
            </a:r>
            <a:r>
              <a:rPr lang="ar-MA" b="1" dirty="0" err="1"/>
              <a:t>التيبت</a:t>
            </a:r>
            <a:r>
              <a:rPr lang="ar-MA" dirty="0"/>
              <a:t> يعتقدون بأن </a:t>
            </a:r>
            <a:r>
              <a:rPr lang="ar-MA" b="1" dirty="0" err="1"/>
              <a:t>الإله </a:t>
            </a:r>
            <a:r>
              <a:rPr lang="ar-MA" b="1" dirty="0"/>
              <a:t>"بوذا"</a:t>
            </a:r>
            <a:r>
              <a:rPr lang="ar-MA" dirty="0"/>
              <a:t> يحل في جسم حاكمهم الديني </a:t>
            </a:r>
            <a:r>
              <a:rPr lang="ar-MA" dirty="0" err="1"/>
              <a:t>والدنيوي </a:t>
            </a:r>
            <a:r>
              <a:rPr lang="ar-MA" b="1" dirty="0"/>
              <a:t>"لاما"</a:t>
            </a:r>
            <a:r>
              <a:rPr lang="ar-MA" dirty="0"/>
              <a:t> ونفس الشيء وجد في الصين القديمة التي كان امبراطورها يعتبر ظلا </a:t>
            </a:r>
            <a:r>
              <a:rPr lang="ar-MA" dirty="0" err="1"/>
              <a:t>للإله.</a:t>
            </a:r>
            <a:r>
              <a:rPr lang="ar-MA" dirty="0"/>
              <a:t> كما أن اليابان لم تتخل عن </a:t>
            </a:r>
            <a:r>
              <a:rPr lang="ar-MA" b="1" dirty="0"/>
              <a:t>تأليه امبراطورها،</a:t>
            </a:r>
            <a:r>
              <a:rPr lang="ar-MA" dirty="0"/>
              <a:t> رسميا، إلا بعد هزيمتها في الحرب العالمية الثانية سنة 1945.</a:t>
            </a:r>
            <a:endParaRPr lang="fr-FR" dirty="0"/>
          </a:p>
          <a:p>
            <a:pPr algn="r" rtl="1"/>
            <a:r>
              <a:rPr lang="ar-MA" dirty="0"/>
              <a:t> </a:t>
            </a:r>
            <a:endParaRPr lang="fr-FR" dirty="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a:r>
              <a:rPr lang="ar-MA" b="1" dirty="0"/>
              <a:t>ا</a:t>
            </a:r>
            <a:r>
              <a:rPr lang="ar-MA" b="1" dirty="0">
                <a:solidFill>
                  <a:schemeClr val="tx1"/>
                </a:solidFill>
              </a:rPr>
              <a:t>لفرع الثاني: نظرية الحق الإلهي</a:t>
            </a:r>
            <a:r>
              <a:rPr lang="fr-FR" dirty="0"/>
              <a:t/>
            </a:r>
            <a:br>
              <a:rPr lang="fr-FR" dirty="0"/>
            </a:br>
            <a:endParaRPr lang="fr-FR" dirty="0"/>
          </a:p>
        </p:txBody>
      </p:sp>
      <p:sp>
        <p:nvSpPr>
          <p:cNvPr id="3" name="Espace réservé du contenu 2"/>
          <p:cNvSpPr>
            <a:spLocks noGrp="1"/>
          </p:cNvSpPr>
          <p:nvPr>
            <p:ph sz="quarter" idx="1"/>
          </p:nvPr>
        </p:nvSpPr>
        <p:spPr>
          <a:xfrm>
            <a:off x="251520" y="980728"/>
            <a:ext cx="8640960" cy="5616624"/>
          </a:xfrm>
        </p:spPr>
        <p:txBody>
          <a:bodyPr>
            <a:normAutofit fontScale="92500" lnSpcReduction="20000"/>
          </a:bodyPr>
          <a:lstStyle/>
          <a:p>
            <a:pPr algn="r" rtl="1"/>
            <a:r>
              <a:rPr lang="ar-MA" dirty="0"/>
              <a:t>انبثقت هذه النظرية مع ظهور الديانات السماوية التوحيدية المتعارضة مع الطابع الوثني </a:t>
            </a:r>
            <a:r>
              <a:rPr lang="ar-MA" b="1" dirty="0"/>
              <a:t>والمشرك لنظرية تأليه </a:t>
            </a:r>
            <a:r>
              <a:rPr lang="ar-MA" b="1" dirty="0" err="1"/>
              <a:t>الحاكم</a:t>
            </a:r>
            <a:r>
              <a:rPr lang="ar-MA" dirty="0" err="1"/>
              <a:t>.</a:t>
            </a:r>
            <a:r>
              <a:rPr lang="ar-MA" dirty="0"/>
              <a:t> وهكذا وبدل اعتبار هذه الأخيرة الحاكم إلها أو ابن إله أو ذو طبيعة إلهية؛ فإن نظرية الحق الإلهي ستسعى لتوفيق التبرير الديني لسلطة الحاكم مع </a:t>
            </a:r>
            <a:r>
              <a:rPr lang="ar-MA" b="1" dirty="0"/>
              <a:t>توحيد الإله وتنزيهه عن الصفة </a:t>
            </a:r>
            <a:r>
              <a:rPr lang="ar-MA" b="1" dirty="0" smtClean="0"/>
              <a:t>ألإنسانية</a:t>
            </a:r>
            <a:r>
              <a:rPr lang="ar-MA" dirty="0" smtClean="0"/>
              <a:t> </a:t>
            </a:r>
            <a:r>
              <a:rPr lang="ar-MA" dirty="0"/>
              <a:t>وسيتخذ هذا التوفيق صبغة اعتبار السلطة والحكم حقا إلهيا خوله الله للحاكم إما من خلال توصله </a:t>
            </a:r>
            <a:r>
              <a:rPr lang="ar-MA" dirty="0" err="1"/>
              <a:t>به</a:t>
            </a:r>
            <a:r>
              <a:rPr lang="ar-MA" dirty="0"/>
              <a:t> مباشرة من العناية الإلهية، أو لأن الله اصطفى الحاكم وفوض له حكم عباده.</a:t>
            </a:r>
            <a:endParaRPr lang="fr-FR" dirty="0"/>
          </a:p>
          <a:p>
            <a:pPr algn="r" rtl="1"/>
            <a:r>
              <a:rPr lang="ar-MA" dirty="0"/>
              <a:t>	وقد سادت نظرية الحق الإلهي في القرون الوسطى وشكلت النظرية الرسمية </a:t>
            </a:r>
            <a:r>
              <a:rPr lang="ar-MA" b="1" dirty="0"/>
              <a:t>للكنيسة البابوية </a:t>
            </a:r>
            <a:r>
              <a:rPr lang="ar-MA" dirty="0"/>
              <a:t>في الحكم، كما استعملتها الملكيات الأوربية المطلقة لتبرير </a:t>
            </a:r>
            <a:r>
              <a:rPr lang="ar-MA" dirty="0" err="1"/>
              <a:t>حكمها.</a:t>
            </a:r>
            <a:r>
              <a:rPr lang="ar-MA" dirty="0"/>
              <a:t> وفي هذا الصدد جاء في </a:t>
            </a:r>
            <a:r>
              <a:rPr lang="ar-MA" b="1" dirty="0"/>
              <a:t>مذكرات لويس الرابع </a:t>
            </a:r>
            <a:r>
              <a:rPr lang="ar-MA" b="1" dirty="0" err="1"/>
              <a:t>عشر</a:t>
            </a:r>
            <a:r>
              <a:rPr lang="ar-MA" dirty="0" err="1"/>
              <a:t> </a:t>
            </a:r>
            <a:r>
              <a:rPr lang="ar-MA" dirty="0"/>
              <a:t>"</a:t>
            </a:r>
            <a:r>
              <a:rPr lang="ar-MA" b="1" dirty="0"/>
              <a:t>بأن سلطة الملك غير مستمدة من الشعب ولكنها ناتجة عن تفويض </a:t>
            </a:r>
            <a:r>
              <a:rPr lang="ar-MA" b="1" dirty="0" err="1"/>
              <a:t>إلهي.</a:t>
            </a:r>
            <a:r>
              <a:rPr lang="ar-MA" b="1" dirty="0"/>
              <a:t> والملك </a:t>
            </a:r>
            <a:r>
              <a:rPr lang="ar-MA" b="1" dirty="0" err="1"/>
              <a:t>مسؤول</a:t>
            </a:r>
            <a:r>
              <a:rPr lang="ar-MA" b="1" dirty="0"/>
              <a:t> أمام الله وحده عن كيفية استعمال هذه </a:t>
            </a:r>
            <a:r>
              <a:rPr lang="ar-MA" b="1" dirty="0" err="1"/>
              <a:t>السلطة".</a:t>
            </a:r>
            <a:endParaRPr lang="fr-FR" dirty="0"/>
          </a:p>
          <a:p>
            <a:pPr algn="r" rtl="1"/>
            <a:r>
              <a:rPr lang="ar-MA" dirty="0"/>
              <a:t>	ورغم قيام الديانة الإسلامية على الشورى واعتبارها الحاكم خليفة الرسول </a:t>
            </a:r>
            <a:r>
              <a:rPr lang="ar-MA" b="1" dirty="0" err="1"/>
              <a:t>محمد </a:t>
            </a:r>
            <a:r>
              <a:rPr lang="ar-MA" b="1" dirty="0"/>
              <a:t>(</a:t>
            </a:r>
            <a:r>
              <a:rPr lang="ar-MA" b="1" dirty="0" err="1"/>
              <a:t>صلعم</a:t>
            </a:r>
            <a:r>
              <a:rPr lang="ar-MA" b="1" dirty="0"/>
              <a:t>)</a:t>
            </a:r>
            <a:r>
              <a:rPr lang="ar-MA" dirty="0"/>
              <a:t> في حكم المسلمين؛ فإن الواقع التاريخي للخلافة الإسلامية، منذ خلافة </a:t>
            </a:r>
            <a:r>
              <a:rPr lang="ar-MA" b="1" dirty="0"/>
              <a:t>عثمان</a:t>
            </a:r>
            <a:r>
              <a:rPr lang="ar-MA" dirty="0"/>
              <a:t>، سيفرز ممارسة </a:t>
            </a:r>
            <a:r>
              <a:rPr lang="ar-MA" dirty="0" err="1"/>
              <a:t>ثيوقراطية</a:t>
            </a:r>
            <a:r>
              <a:rPr lang="ar-MA" dirty="0"/>
              <a:t> للحكم اعتبر فيها الحكام المسلمون أنفسهم</a:t>
            </a:r>
            <a:r>
              <a:rPr lang="ar-MA" b="1" dirty="0"/>
              <a:t> خلفاء لله لا للرسول</a:t>
            </a:r>
            <a:r>
              <a:rPr lang="ar-MA" dirty="0"/>
              <a:t>، انطلاقا من </a:t>
            </a:r>
            <a:r>
              <a:rPr lang="ar-MA" b="1" dirty="0"/>
              <a:t>اعتبار عثمان بن عفان </a:t>
            </a:r>
            <a:r>
              <a:rPr lang="ar-MA" b="1" dirty="0" err="1"/>
              <a:t>الخلافة </a:t>
            </a:r>
            <a:r>
              <a:rPr lang="ar-MA" b="1" dirty="0"/>
              <a:t>"قميصا </a:t>
            </a:r>
            <a:r>
              <a:rPr lang="ar-MA" b="1" dirty="0" err="1"/>
              <a:t>قمصه</a:t>
            </a:r>
            <a:r>
              <a:rPr lang="ar-MA" b="1" dirty="0"/>
              <a:t> الله له</a:t>
            </a:r>
            <a:r>
              <a:rPr lang="ar-MA" dirty="0"/>
              <a:t>" ومرورا بتبني</a:t>
            </a:r>
            <a:r>
              <a:rPr lang="ar-MA" b="1" dirty="0"/>
              <a:t> الأمويين</a:t>
            </a:r>
            <a:r>
              <a:rPr lang="ar-MA" dirty="0"/>
              <a:t> لنظرية الحق الإلهي في الحكم انطلاقا من اعتبار </a:t>
            </a:r>
            <a:r>
              <a:rPr lang="ar-MA" b="1" dirty="0" err="1"/>
              <a:t>معاوية </a:t>
            </a:r>
            <a:r>
              <a:rPr lang="ar-MA" b="1" dirty="0"/>
              <a:t>- مؤسس </a:t>
            </a:r>
            <a:r>
              <a:rPr lang="ar-MA" b="1" dirty="0" err="1"/>
              <a:t>دولتهم </a:t>
            </a:r>
            <a:r>
              <a:rPr lang="ar-MA" b="1" dirty="0"/>
              <a:t>- </a:t>
            </a:r>
            <a:r>
              <a:rPr lang="ar-MA" dirty="0" err="1"/>
              <a:t>أن </a:t>
            </a:r>
            <a:r>
              <a:rPr lang="ar-MA" dirty="0"/>
              <a:t>"</a:t>
            </a:r>
            <a:r>
              <a:rPr lang="ar-MA" b="1" dirty="0"/>
              <a:t>الأرض لله وأنا خليفة الله، وما أخذت فلي، وما تركته للناس فبفضل مني</a:t>
            </a:r>
            <a:r>
              <a:rPr lang="ar-MA" dirty="0"/>
              <a:t>"؛ </a:t>
            </a:r>
            <a:r>
              <a:rPr lang="ar-MA" dirty="0" err="1"/>
              <a:t>وانتهاءا</a:t>
            </a:r>
            <a:r>
              <a:rPr lang="ar-MA" dirty="0"/>
              <a:t> بإطلاق المنصور العباسي على نفسه </a:t>
            </a:r>
            <a:r>
              <a:rPr lang="ar-MA" dirty="0" err="1"/>
              <a:t>لقب </a:t>
            </a:r>
            <a:r>
              <a:rPr lang="ar-MA" dirty="0"/>
              <a:t>"</a:t>
            </a:r>
            <a:r>
              <a:rPr lang="ar-MA" b="1" dirty="0"/>
              <a:t>سلطان الله على </a:t>
            </a:r>
            <a:r>
              <a:rPr lang="ar-MA" b="1" dirty="0" err="1"/>
              <a:t>الأرض</a:t>
            </a:r>
            <a:r>
              <a:rPr lang="ar-MA" dirty="0" err="1"/>
              <a:t>".</a:t>
            </a:r>
            <a:endParaRPr lang="fr-FR" dirty="0"/>
          </a:p>
          <a:p>
            <a:pPr algn="r" rtl="1"/>
            <a:r>
              <a:rPr lang="ar-MA" dirty="0"/>
              <a:t> </a:t>
            </a: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pPr algn="ctr"/>
            <a:r>
              <a:rPr lang="ar-MA" b="1" dirty="0"/>
              <a:t>	</a:t>
            </a:r>
            <a:r>
              <a:rPr lang="ar-MA" b="1" dirty="0">
                <a:solidFill>
                  <a:schemeClr val="tx1"/>
                </a:solidFill>
              </a:rPr>
              <a:t>المطلب الثاني: الدولة كظاهرة طبيعية</a:t>
            </a:r>
            <a:r>
              <a:rPr lang="fr-FR" dirty="0"/>
              <a:t/>
            </a:r>
            <a:br>
              <a:rPr lang="fr-FR" dirty="0"/>
            </a:br>
            <a:endParaRPr lang="fr-FR" dirty="0"/>
          </a:p>
        </p:txBody>
      </p:sp>
      <p:sp>
        <p:nvSpPr>
          <p:cNvPr id="3" name="Espace réservé du contenu 2"/>
          <p:cNvSpPr>
            <a:spLocks noGrp="1"/>
          </p:cNvSpPr>
          <p:nvPr>
            <p:ph sz="quarter" idx="1"/>
          </p:nvPr>
        </p:nvSpPr>
        <p:spPr>
          <a:xfrm>
            <a:off x="457200" y="980728"/>
            <a:ext cx="8229600" cy="5400600"/>
          </a:xfrm>
        </p:spPr>
        <p:txBody>
          <a:bodyPr/>
          <a:lstStyle/>
          <a:p>
            <a:pPr algn="r" rtl="1"/>
            <a:r>
              <a:rPr lang="ar-MA" sz="3200" dirty="0"/>
              <a:t>يعتبر أرسطو من أبرز المنظرين لاعتبار الدولة ظاهرة طبيعية نابعة من طبيعة الإنسان </a:t>
            </a:r>
            <a:r>
              <a:rPr lang="ar-MA" sz="3200" b="1" dirty="0"/>
              <a:t>كحيوان سياسي </a:t>
            </a:r>
            <a:r>
              <a:rPr lang="ar-MA" sz="3200" b="1" dirty="0" err="1"/>
              <a:t>واجتماعي</a:t>
            </a:r>
            <a:r>
              <a:rPr lang="ar-MA" sz="3200" dirty="0" err="1"/>
              <a:t>.</a:t>
            </a:r>
            <a:r>
              <a:rPr lang="ar-MA" sz="3200" dirty="0"/>
              <a:t> وفي نظر هذا الرائد للفكر الفلسفي، فإن الدولة غير سابقة ولا لاحقة على الإنسان، بل إنها خلقت معه وهي نتاج غريزة الاجتماع الموجودة لدى الإنسان والتي تدفعه للعيش المشترك.</a:t>
            </a:r>
            <a:endParaRPr lang="fr-FR" sz="3200" dirty="0"/>
          </a:p>
          <a:p>
            <a:pPr algn="r" rtl="1"/>
            <a:r>
              <a:rPr lang="ar-MA" sz="3200" dirty="0"/>
              <a:t>	وإذا كان من الثابت أن الإنسان حيوان سياسي واجتماعي في طبعه؛ فإن إلصاق صفة </a:t>
            </a:r>
            <a:r>
              <a:rPr lang="ar-MA" sz="3200" b="1" dirty="0"/>
              <a:t>الظاهرة الطبيعية بالدولة يظل مجرد وجهة نظر فلسفية يعوزها السند العلمي.</a:t>
            </a:r>
            <a:endParaRPr lang="fr-FR" sz="3200"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pPr algn="ctr"/>
            <a:r>
              <a:rPr lang="ar-MA" dirty="0"/>
              <a:t>	</a:t>
            </a:r>
            <a:r>
              <a:rPr lang="ar-MA" b="1" dirty="0" err="1">
                <a:solidFill>
                  <a:schemeClr val="tx1"/>
                </a:solidFill>
              </a:rPr>
              <a:t>المطلبالثالث</a:t>
            </a:r>
            <a:r>
              <a:rPr lang="ar-MA" b="1" dirty="0">
                <a:solidFill>
                  <a:schemeClr val="tx1"/>
                </a:solidFill>
              </a:rPr>
              <a:t>: النظرية الخلدونية في الدولة</a:t>
            </a:r>
            <a:r>
              <a:rPr lang="fr-FR" dirty="0"/>
              <a:t/>
            </a:r>
            <a:br>
              <a:rPr lang="fr-FR" dirty="0"/>
            </a:br>
            <a:endParaRPr lang="fr-FR" dirty="0"/>
          </a:p>
        </p:txBody>
      </p:sp>
      <p:sp>
        <p:nvSpPr>
          <p:cNvPr id="3" name="Espace réservé du contenu 2"/>
          <p:cNvSpPr>
            <a:spLocks noGrp="1"/>
          </p:cNvSpPr>
          <p:nvPr>
            <p:ph sz="quarter" idx="1"/>
          </p:nvPr>
        </p:nvSpPr>
        <p:spPr>
          <a:xfrm>
            <a:off x="457200" y="908720"/>
            <a:ext cx="8229600" cy="5616624"/>
          </a:xfrm>
        </p:spPr>
        <p:txBody>
          <a:bodyPr>
            <a:normAutofit fontScale="55000" lnSpcReduction="20000"/>
          </a:bodyPr>
          <a:lstStyle/>
          <a:p>
            <a:pPr algn="r" rtl="1"/>
            <a:r>
              <a:rPr lang="ar-MA" sz="3800" dirty="0"/>
              <a:t>يتميز ابن خلدون عن غيره من المفكرين المسلمين بأنه على الرغم من انطلاقه من منطلق</a:t>
            </a:r>
            <a:r>
              <a:rPr lang="ar-MA" sz="3800" b="1" dirty="0"/>
              <a:t> لاهوتي</a:t>
            </a:r>
            <a:r>
              <a:rPr lang="ar-MA" sz="3800" dirty="0"/>
              <a:t> فقد درس </a:t>
            </a:r>
            <a:r>
              <a:rPr lang="ar-MA" sz="3800" b="1" dirty="0"/>
              <a:t>الدين والدولة</a:t>
            </a:r>
            <a:r>
              <a:rPr lang="ar-MA" sz="3800" dirty="0"/>
              <a:t> كظاهرة </a:t>
            </a:r>
            <a:r>
              <a:rPr lang="ar-MA" sz="3800" b="1" dirty="0" err="1"/>
              <a:t>سوسيولوجية</a:t>
            </a:r>
            <a:r>
              <a:rPr lang="ar-MA" sz="3800" b="1" dirty="0"/>
              <a:t> </a:t>
            </a:r>
            <a:r>
              <a:rPr lang="ar-MA" sz="3800" b="1" dirty="0" err="1"/>
              <a:t>وربطها </a:t>
            </a:r>
            <a:r>
              <a:rPr lang="ar-MA" sz="3800" b="1" dirty="0"/>
              <a:t>"بالعمران"</a:t>
            </a:r>
            <a:r>
              <a:rPr lang="ar-MA" sz="3800" dirty="0"/>
              <a:t>؛ كما أنه قد أدمج الدين في الحقل الشاسع للثلاثية الخلدونية المتمثلة في </a:t>
            </a:r>
            <a:r>
              <a:rPr lang="ar-MA" sz="3800" b="1" dirty="0"/>
              <a:t>الدعوة والعصبية والملك</a:t>
            </a:r>
            <a:r>
              <a:rPr lang="ar-MA" sz="3800" dirty="0"/>
              <a:t>.</a:t>
            </a:r>
            <a:endParaRPr lang="fr-FR" sz="3800" dirty="0"/>
          </a:p>
          <a:p>
            <a:pPr algn="r" rtl="1"/>
            <a:r>
              <a:rPr lang="ar-MA" sz="3800" dirty="0"/>
              <a:t>	وقد اعتبر ابن خلدون الدولة ظاهرة </a:t>
            </a:r>
            <a:r>
              <a:rPr lang="ar-MA" sz="3800" b="1" dirty="0" err="1"/>
              <a:t>سوسيولوجية</a:t>
            </a:r>
            <a:r>
              <a:rPr lang="ar-MA" sz="3800" b="1" dirty="0"/>
              <a:t> </a:t>
            </a:r>
            <a:r>
              <a:rPr lang="ar-MA" sz="3800" dirty="0"/>
              <a:t>وبحث في تاريخ نشوؤها وأسبابه وعوامله وذلك </a:t>
            </a:r>
            <a:r>
              <a:rPr lang="ar-MA" sz="3800" dirty="0" err="1"/>
              <a:t>باعتبارها </a:t>
            </a:r>
            <a:r>
              <a:rPr lang="ar-MA" sz="3800" dirty="0"/>
              <a:t>"عمرانا</a:t>
            </a:r>
            <a:r>
              <a:rPr lang="ar-MA" sz="3800" b="1" dirty="0"/>
              <a:t>" أي ظاهرة اجتماعية تاريخية</a:t>
            </a:r>
            <a:r>
              <a:rPr lang="ar-MA" sz="3800" dirty="0"/>
              <a:t> لا </a:t>
            </a:r>
            <a:r>
              <a:rPr lang="ar-MA" sz="3800" dirty="0" err="1"/>
              <a:t>لاهوتية.</a:t>
            </a:r>
            <a:r>
              <a:rPr lang="ar-MA" sz="3800" dirty="0"/>
              <a:t> وفي تحليله </a:t>
            </a:r>
            <a:r>
              <a:rPr lang="ar-MA" sz="3800" b="1" dirty="0"/>
              <a:t>لنشأة واختفاء الدولة الإسلامية</a:t>
            </a:r>
            <a:r>
              <a:rPr lang="ar-MA" sz="3800" dirty="0"/>
              <a:t> صاغ ابن خلدون ثلاثيته الشهيرة المبنية على </a:t>
            </a:r>
            <a:r>
              <a:rPr lang="ar-MA" sz="3800" b="1" dirty="0"/>
              <a:t>العصبية والدعوة والملك</a:t>
            </a:r>
            <a:r>
              <a:rPr lang="ar-MA" sz="3800" dirty="0"/>
              <a:t> حيث لابد للعصبية، وهي دعوة سياسية، للحكم من سند ديني وهو الدعوة؛ ولابد </a:t>
            </a:r>
            <a:r>
              <a:rPr lang="ar-MA" sz="3800" dirty="0" err="1"/>
              <a:t>للملك </a:t>
            </a:r>
            <a:r>
              <a:rPr lang="ar-MA" sz="3800" dirty="0"/>
              <a:t>(بضم الميم)، وهو نتيجة لهما، من عصبية ودعوة.</a:t>
            </a:r>
            <a:endParaRPr lang="fr-FR" sz="3800" dirty="0"/>
          </a:p>
          <a:p>
            <a:pPr algn="r" rtl="1"/>
            <a:r>
              <a:rPr lang="ar-MA" sz="3800" dirty="0"/>
              <a:t>	فالعصبية لوحدها لا تكفي إذ أنها بدون دعوة </a:t>
            </a:r>
            <a:r>
              <a:rPr lang="ar-MA" sz="3800" dirty="0" err="1"/>
              <a:t>دينية </a:t>
            </a:r>
            <a:r>
              <a:rPr lang="ar-MA" sz="3800" dirty="0"/>
              <a:t>-سياسية موحدة ستتحول إلى عامل فرقة لا وحدة بين القبيلة والقبائل؛ والدعوة التي لا تسندها عصبية قبلية مآلها الفشل ولا يمكنها الوصول للحكم والملك.</a:t>
            </a:r>
            <a:endParaRPr lang="fr-FR" sz="3800" dirty="0"/>
          </a:p>
          <a:p>
            <a:pPr algn="r" rtl="1"/>
            <a:r>
              <a:rPr lang="ar-MA" sz="3800" dirty="0"/>
              <a:t>	وفي نظر ابن خلدون، فإن </a:t>
            </a:r>
            <a:r>
              <a:rPr lang="ar-MA" sz="3800" b="1" dirty="0"/>
              <a:t>الدولة الإسلامية تنشأ بعصبية بدو</a:t>
            </a:r>
            <a:r>
              <a:rPr lang="ar-MA" sz="3800" dirty="0"/>
              <a:t> يعانون من </a:t>
            </a:r>
            <a:r>
              <a:rPr lang="ar-MA" sz="3800" b="1" dirty="0"/>
              <a:t>شظف </a:t>
            </a:r>
            <a:r>
              <a:rPr lang="ar-MA" sz="3800" b="1" dirty="0" err="1"/>
              <a:t>العيش</a:t>
            </a:r>
            <a:r>
              <a:rPr lang="ar-MA" sz="3800" dirty="0" err="1"/>
              <a:t>.</a:t>
            </a:r>
            <a:r>
              <a:rPr lang="ar-MA" sz="3800" dirty="0"/>
              <a:t> وهذه العصبية الصلبة إذا وجدت دعوة تستولي على ملك دولة </a:t>
            </a:r>
            <a:r>
              <a:rPr lang="ar-MA" sz="3800" b="1" dirty="0"/>
              <a:t>تفسخت بفعل العمران ورغد العيش</a:t>
            </a:r>
            <a:r>
              <a:rPr lang="ar-MA" sz="3800" dirty="0"/>
              <a:t>؛ بحيث أن الملك والعمران يضعف الدعوة والعصبية، فتظهر عصبية ودعوة جديدة تخرب الأولى لتقيم ملكا جديدا ما يلبث هو الآخر أن يفسده العمران؛ </a:t>
            </a:r>
            <a:r>
              <a:rPr lang="ar-MA" sz="3800" b="1" dirty="0"/>
              <a:t>وبذلك تكون الدورة التاريخية للدولة </a:t>
            </a:r>
            <a:r>
              <a:rPr lang="ar-MA" sz="3800" b="1" dirty="0" err="1"/>
              <a:t>الخلدونية</a:t>
            </a:r>
            <a:r>
              <a:rPr lang="ar-MA" sz="3800" dirty="0" err="1"/>
              <a:t> </a:t>
            </a:r>
            <a:r>
              <a:rPr lang="ar-MA" sz="3800" dirty="0"/>
              <a:t>: </a:t>
            </a:r>
            <a:r>
              <a:rPr lang="ar-MA" sz="3800" dirty="0" err="1"/>
              <a:t>عصبية </a:t>
            </a:r>
            <a:r>
              <a:rPr lang="ar-MA" sz="3800" dirty="0"/>
              <a:t>+ </a:t>
            </a:r>
            <a:r>
              <a:rPr lang="ar-MA" sz="3800" dirty="0" err="1"/>
              <a:t>دعوة </a:t>
            </a:r>
            <a:r>
              <a:rPr lang="ar-MA" sz="3800" dirty="0"/>
              <a:t>(ضمن شظف العيش) تؤدي للملك     تفسخ العصبية والدعوة بفعل الملك        ظهور عصبية ودعوة جديدة تخرب العمران والملك السابق وتقيم ملكا جديدا ما يلبث بدوره أن يتفسخ لتبدأ دورة جديدة لتناوب العصبيات على الملك.</a:t>
            </a:r>
            <a:endParaRPr lang="fr-FR" sz="3800" dirty="0"/>
          </a:p>
          <a:p>
            <a:endParaRPr lang="fr-FR" dirty="0"/>
          </a:p>
        </p:txBody>
      </p:sp>
      <p:sp>
        <p:nvSpPr>
          <p:cNvPr id="4" name="Espace réservé de la date 3"/>
          <p:cNvSpPr>
            <a:spLocks noGrp="1"/>
          </p:cNvSpPr>
          <p:nvPr>
            <p:ph type="dt" sz="half" idx="14"/>
          </p:nvPr>
        </p:nvSpPr>
        <p:spPr/>
        <p:txBody>
          <a:bodyPr/>
          <a:lstStyle/>
          <a:p>
            <a:fld id="{B530B5A9-BA26-481D-B98E-0DDF2068790F}" type="datetime1">
              <a:rPr lang="fr-FR" smtClean="0"/>
              <a:pPr/>
              <a:t>22/03/2020</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pPr algn="ctr"/>
            <a:r>
              <a:rPr lang="ar-MA" dirty="0"/>
              <a:t>	</a:t>
            </a:r>
            <a:r>
              <a:rPr lang="ar-MA" b="1" dirty="0">
                <a:solidFill>
                  <a:schemeClr val="tx1"/>
                </a:solidFill>
              </a:rPr>
              <a:t>المطلب الرابع: نظرية العقد الاجتماعي</a:t>
            </a:r>
            <a:r>
              <a:rPr lang="fr-FR" dirty="0"/>
              <a:t/>
            </a:r>
            <a:br>
              <a:rPr lang="fr-FR" dirty="0"/>
            </a:br>
            <a:endParaRPr lang="fr-FR" dirty="0"/>
          </a:p>
        </p:txBody>
      </p:sp>
      <p:sp>
        <p:nvSpPr>
          <p:cNvPr id="3" name="Espace réservé du contenu 2"/>
          <p:cNvSpPr>
            <a:spLocks noGrp="1"/>
          </p:cNvSpPr>
          <p:nvPr>
            <p:ph sz="quarter" idx="1"/>
          </p:nvPr>
        </p:nvSpPr>
        <p:spPr>
          <a:xfrm>
            <a:off x="457200" y="908720"/>
            <a:ext cx="8229600" cy="5688632"/>
          </a:xfrm>
        </p:spPr>
        <p:txBody>
          <a:bodyPr>
            <a:normAutofit lnSpcReduction="10000"/>
          </a:bodyPr>
          <a:lstStyle/>
          <a:p>
            <a:pPr algn="r" rtl="1"/>
            <a:r>
              <a:rPr lang="ar-MA" sz="2500" dirty="0"/>
              <a:t>في خضم سعي البورجوازية لتدعيم مطالبتها بالحرية والملكية الخاصة كحقوق طبيعية وضمن تطلعها لإقامة مؤسساتها السياسية الإنسانية البديلة </a:t>
            </a:r>
            <a:r>
              <a:rPr lang="ar-MA" sz="2500" b="1" dirty="0"/>
              <a:t>للسلطة الملكية المطلقة</a:t>
            </a:r>
            <a:r>
              <a:rPr lang="ar-MA" sz="2500" dirty="0"/>
              <a:t> المبررة بالتفويض الإلهي، أفرزت النهضة الأوربية نظرية تعاقدية ترجع أصل الحكم والسلطة لا للإرادة الإلهية التي اختارت الحاكم بل </a:t>
            </a:r>
            <a:r>
              <a:rPr lang="ar-MA" sz="2500" b="1" dirty="0"/>
              <a:t>لعقد اجتماعي</a:t>
            </a:r>
            <a:r>
              <a:rPr lang="ar-MA" sz="2500" dirty="0"/>
              <a:t> مبرم بين إرادات بشرية تقيم سلطة سياسية من صنع الإنسان وليس من تفويض </a:t>
            </a:r>
            <a:r>
              <a:rPr lang="ar-MA" sz="2500" dirty="0" err="1"/>
              <a:t>الإله.</a:t>
            </a:r>
            <a:r>
              <a:rPr lang="ar-MA" sz="2500" dirty="0"/>
              <a:t> وهذه النظرية التعاقدية، التي ارتبطت بأسماء ثلاثة مفكرين</a:t>
            </a:r>
            <a:r>
              <a:rPr lang="ar-MA" sz="2500" b="1" dirty="0"/>
              <a:t>: توماس </a:t>
            </a:r>
            <a:r>
              <a:rPr lang="ar-MA" sz="2500" b="1" dirty="0" err="1"/>
              <a:t>هوبز</a:t>
            </a:r>
            <a:r>
              <a:rPr lang="ar-MA" sz="2500" b="1" dirty="0"/>
              <a:t> في </a:t>
            </a:r>
            <a:r>
              <a:rPr lang="ar-MA" sz="2500" b="1" dirty="0" err="1"/>
              <a:t>كتاب "التنين"</a:t>
            </a:r>
            <a:r>
              <a:rPr lang="ar-MA" sz="2500" dirty="0" err="1"/>
              <a:t> </a:t>
            </a:r>
            <a:r>
              <a:rPr lang="ar-MA" sz="2500" dirty="0"/>
              <a:t>(1651) </a:t>
            </a:r>
            <a:r>
              <a:rPr lang="ar-MA" sz="2500" b="1" dirty="0"/>
              <a:t>وجون </a:t>
            </a:r>
            <a:r>
              <a:rPr lang="ar-MA" sz="2500" b="1" dirty="0" err="1"/>
              <a:t>لوك</a:t>
            </a:r>
            <a:r>
              <a:rPr lang="ar-MA" sz="2500" b="1" dirty="0"/>
              <a:t> </a:t>
            </a:r>
            <a:r>
              <a:rPr lang="ar-MA" sz="2500" b="1" dirty="0" err="1"/>
              <a:t>بمؤلف </a:t>
            </a:r>
            <a:r>
              <a:rPr lang="ar-MA" sz="2500" b="1" dirty="0"/>
              <a:t>"الحكم المدني</a:t>
            </a:r>
            <a:r>
              <a:rPr lang="ar-MA" sz="2500" dirty="0"/>
              <a:t> 1690)، </a:t>
            </a:r>
            <a:r>
              <a:rPr lang="ar-MA" sz="2500" b="1" dirty="0"/>
              <a:t>وجان جاك روسو </a:t>
            </a:r>
            <a:r>
              <a:rPr lang="ar-MA" sz="2500" b="1" dirty="0" err="1"/>
              <a:t>بكتاب </a:t>
            </a:r>
            <a:r>
              <a:rPr lang="ar-MA" sz="2500" b="1" dirty="0"/>
              <a:t>"العقد </a:t>
            </a:r>
            <a:r>
              <a:rPr lang="ar-MA" sz="2500" b="1" dirty="0" err="1"/>
              <a:t>الاجتماعي</a:t>
            </a:r>
            <a:r>
              <a:rPr lang="ar-MA" sz="2500" dirty="0" err="1"/>
              <a:t>" </a:t>
            </a:r>
            <a:r>
              <a:rPr lang="ar-MA" sz="2500" dirty="0"/>
              <a:t>(1762)، هيمنت على الفكر السياسي بين القرنين 16 </a:t>
            </a:r>
            <a:r>
              <a:rPr lang="ar-MA" sz="2500" dirty="0" err="1"/>
              <a:t>و18.</a:t>
            </a:r>
            <a:endParaRPr lang="fr-FR" sz="2500" dirty="0"/>
          </a:p>
          <a:p>
            <a:pPr algn="r" rtl="1"/>
            <a:r>
              <a:rPr lang="ar-MA" sz="2500" dirty="0"/>
              <a:t>	وإذا كان هؤلاء المنظرون الثلاثة يتفقون على أن الإنسان قد عاش حالة طبيعية بدون سلطة قبل أن يقرر التعاقد مع غيره لانتقال للحالة الاجتماعية حيث </a:t>
            </a:r>
            <a:r>
              <a:rPr lang="ar-MA" sz="2500" b="1" dirty="0"/>
              <a:t>العيش ضمن سلطة؛</a:t>
            </a:r>
            <a:r>
              <a:rPr lang="ar-MA" sz="2500" dirty="0"/>
              <a:t> فإنهم مختلفون كل الاختلاف حول تصورهم للحالة الطبيعية وحول </a:t>
            </a:r>
            <a:r>
              <a:rPr lang="ar-MA" sz="2500" b="1" dirty="0"/>
              <a:t>شروط العقد الاجتماعي</a:t>
            </a:r>
            <a:r>
              <a:rPr lang="ar-MA" sz="2500" dirty="0"/>
              <a:t> ومدى السلطة التي يخولها للحكام، وذلك تبعا لاستهداف كل واحد منهم تبرير أو معارضة السلطة المطلقة.</a:t>
            </a:r>
            <a:endParaRPr lang="fr-FR" sz="2500" dirty="0"/>
          </a:p>
          <a:p>
            <a:pPr algn="r" rtl="1"/>
            <a:r>
              <a:rPr lang="ar-MA" sz="2500" dirty="0"/>
              <a:t>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maljama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jamaljamal</Template>
  <TotalTime>11</TotalTime>
  <Words>881</Words>
  <Application>Microsoft Office PowerPoint</Application>
  <PresentationFormat>Affichage à l'écran (4:3)</PresentationFormat>
  <Paragraphs>81</Paragraphs>
  <Slides>16</Slides>
  <Notes>1</Notes>
  <HiddenSlides>0</HiddenSlides>
  <MMClips>1</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jamaljamal</vt:lpstr>
      <vt:lpstr>الإطار النظري العام للقانون الدستوري  ** الدولة  </vt:lpstr>
      <vt:lpstr>الفصل الأول: الدولة </vt:lpstr>
      <vt:lpstr>المبحث الأول: اختلاف نظريات أصل الدولة</vt:lpstr>
      <vt:lpstr>المطلب الأول: أطروحات الأصل الثيوقراطي للدولة</vt:lpstr>
      <vt:lpstr>الفرع الأول: نظرية تأليه الحاكم</vt:lpstr>
      <vt:lpstr>الفرع الثاني: نظرية الحق الإلهي </vt:lpstr>
      <vt:lpstr> المطلب الثاني: الدولة كظاهرة طبيعية </vt:lpstr>
      <vt:lpstr> المطلبالثالث: النظرية الخلدونية في الدولة </vt:lpstr>
      <vt:lpstr> المطلب الرابع: نظرية العقد الاجتماعي </vt:lpstr>
      <vt:lpstr>Diapositive 10</vt:lpstr>
      <vt:lpstr>Diapositive 11</vt:lpstr>
      <vt:lpstr>Diapositive 12</vt:lpstr>
      <vt:lpstr> المطلب الخامس: المفهوم القانوني للدولة</vt:lpstr>
      <vt:lpstr>المطلب السادس: النظرية السوسيولوجية القانونية</vt:lpstr>
      <vt:lpstr>المطلب السابع: النظرية الليبرالية الحديثة</vt:lpstr>
      <vt:lpstr>المطلب الثامن: النظرية الماركسية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الإطار النظري العام للقانون الدستوري </dc:title>
  <dc:creator>pc</dc:creator>
  <cp:lastModifiedBy>pc</cp:lastModifiedBy>
  <cp:revision>5</cp:revision>
  <dcterms:created xsi:type="dcterms:W3CDTF">2020-03-18T23:54:28Z</dcterms:created>
  <dcterms:modified xsi:type="dcterms:W3CDTF">2020-03-22T18:41:47Z</dcterms:modified>
</cp:coreProperties>
</file>